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5"/>
  </p:notesMasterIdLst>
  <p:sldIdLst>
    <p:sldId id="268" r:id="rId2"/>
    <p:sldId id="378" r:id="rId3"/>
    <p:sldId id="379" r:id="rId4"/>
    <p:sldId id="380" r:id="rId5"/>
    <p:sldId id="381" r:id="rId6"/>
    <p:sldId id="383" r:id="rId7"/>
    <p:sldId id="382" r:id="rId8"/>
    <p:sldId id="353" r:id="rId9"/>
    <p:sldId id="362" r:id="rId10"/>
    <p:sldId id="363" r:id="rId11"/>
    <p:sldId id="364" r:id="rId12"/>
    <p:sldId id="376" r:id="rId13"/>
    <p:sldId id="365" r:id="rId14"/>
    <p:sldId id="369" r:id="rId15"/>
    <p:sldId id="371" r:id="rId16"/>
    <p:sldId id="373" r:id="rId17"/>
    <p:sldId id="372" r:id="rId18"/>
    <p:sldId id="374" r:id="rId19"/>
    <p:sldId id="375" r:id="rId20"/>
    <p:sldId id="319" r:id="rId21"/>
    <p:sldId id="292" r:id="rId22"/>
    <p:sldId id="271" r:id="rId23"/>
    <p:sldId id="285" r:id="rId24"/>
    <p:sldId id="287" r:id="rId25"/>
    <p:sldId id="286" r:id="rId26"/>
    <p:sldId id="377" r:id="rId27"/>
    <p:sldId id="288" r:id="rId28"/>
    <p:sldId id="289" r:id="rId29"/>
    <p:sldId id="278" r:id="rId30"/>
    <p:sldId id="291" r:id="rId31"/>
    <p:sldId id="320" r:id="rId32"/>
    <p:sldId id="306" r:id="rId33"/>
    <p:sldId id="302" r:id="rId34"/>
    <p:sldId id="303" r:id="rId35"/>
    <p:sldId id="304" r:id="rId36"/>
    <p:sldId id="305" r:id="rId37"/>
    <p:sldId id="332" r:id="rId38"/>
    <p:sldId id="336" r:id="rId39"/>
    <p:sldId id="331" r:id="rId40"/>
    <p:sldId id="338" r:id="rId41"/>
    <p:sldId id="337" r:id="rId42"/>
    <p:sldId id="325" r:id="rId43"/>
    <p:sldId id="326" r:id="rId44"/>
    <p:sldId id="327" r:id="rId45"/>
    <p:sldId id="339" r:id="rId46"/>
    <p:sldId id="340" r:id="rId47"/>
    <p:sldId id="341" r:id="rId48"/>
    <p:sldId id="342" r:id="rId49"/>
    <p:sldId id="343" r:id="rId50"/>
    <p:sldId id="344" r:id="rId51"/>
    <p:sldId id="345" r:id="rId52"/>
    <p:sldId id="346" r:id="rId53"/>
    <p:sldId id="323" r:id="rId54"/>
  </p:sldIdLst>
  <p:sldSz cx="9144000" cy="6858000" type="screen4x3"/>
  <p:notesSz cx="6858000" cy="9144000"/>
  <p:defaultTextStyle>
    <a:defPPr>
      <a:defRPr lang="zh-CN"/>
    </a:defPPr>
    <a:lvl1pPr algn="ctr" rtl="0" fontAlgn="base">
      <a:spcBef>
        <a:spcPct val="0"/>
      </a:spcBef>
      <a:spcAft>
        <a:spcPct val="0"/>
      </a:spcAft>
      <a:defRPr kern="1200">
        <a:solidFill>
          <a:schemeClr val="tx1"/>
        </a:solidFill>
        <a:latin typeface="Arial" charset="0"/>
        <a:ea typeface="宋体" pitchFamily="2" charset="-122"/>
        <a:cs typeface="+mn-cs"/>
      </a:defRPr>
    </a:lvl1pPr>
    <a:lvl2pPr marL="457200" algn="ctr" rtl="0" fontAlgn="base">
      <a:spcBef>
        <a:spcPct val="0"/>
      </a:spcBef>
      <a:spcAft>
        <a:spcPct val="0"/>
      </a:spcAft>
      <a:defRPr kern="1200">
        <a:solidFill>
          <a:schemeClr val="tx1"/>
        </a:solidFill>
        <a:latin typeface="Arial" charset="0"/>
        <a:ea typeface="宋体" pitchFamily="2" charset="-122"/>
        <a:cs typeface="+mn-cs"/>
      </a:defRPr>
    </a:lvl2pPr>
    <a:lvl3pPr marL="914400" algn="ctr" rtl="0" fontAlgn="base">
      <a:spcBef>
        <a:spcPct val="0"/>
      </a:spcBef>
      <a:spcAft>
        <a:spcPct val="0"/>
      </a:spcAft>
      <a:defRPr kern="1200">
        <a:solidFill>
          <a:schemeClr val="tx1"/>
        </a:solidFill>
        <a:latin typeface="Arial" charset="0"/>
        <a:ea typeface="宋体" pitchFamily="2" charset="-122"/>
        <a:cs typeface="+mn-cs"/>
      </a:defRPr>
    </a:lvl3pPr>
    <a:lvl4pPr marL="1371600" algn="ctr" rtl="0" fontAlgn="base">
      <a:spcBef>
        <a:spcPct val="0"/>
      </a:spcBef>
      <a:spcAft>
        <a:spcPct val="0"/>
      </a:spcAft>
      <a:defRPr kern="1200">
        <a:solidFill>
          <a:schemeClr val="tx1"/>
        </a:solidFill>
        <a:latin typeface="Arial" charset="0"/>
        <a:ea typeface="宋体" pitchFamily="2" charset="-122"/>
        <a:cs typeface="+mn-cs"/>
      </a:defRPr>
    </a:lvl4pPr>
    <a:lvl5pPr marL="1828800" algn="ctr"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9900"/>
    <a:srgbClr val="00CC99"/>
    <a:srgbClr val="009999"/>
    <a:srgbClr val="FF0066"/>
    <a:srgbClr val="FF66FF"/>
    <a:srgbClr val="FF3300"/>
    <a:srgbClr val="BEB7E7"/>
    <a:srgbClr val="B7AEF0"/>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94677" autoAdjust="0"/>
  </p:normalViewPr>
  <p:slideViewPr>
    <p:cSldViewPr>
      <p:cViewPr>
        <p:scale>
          <a:sx n="75" d="100"/>
          <a:sy n="75" d="100"/>
        </p:scale>
        <p:origin x="-2694" y="-8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0F6A53-1FC4-488E-A582-BA97248EC40C}" type="doc">
      <dgm:prSet loTypeId="urn:microsoft.com/office/officeart/2005/8/layout/chart3" loCatId="cycle" qsTypeId="urn:microsoft.com/office/officeart/2005/8/quickstyle/simple3" qsCatId="simple" csTypeId="urn:microsoft.com/office/officeart/2005/8/colors/accent1_2" csCatId="accent1"/>
      <dgm:spPr/>
    </dgm:pt>
    <dgm:pt modelId="{58AED792-92E3-40C6-9A7B-0ECAFBDC921B}">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rPr>
            <a:t>水晶头</a:t>
          </a:r>
        </a:p>
      </dgm:t>
    </dgm:pt>
    <dgm:pt modelId="{E476A43E-A736-46C0-A366-16752E3083D5}" type="parTrans" cxnId="{17A69984-129C-48EF-A718-60B69CE1B49A}">
      <dgm:prSet/>
      <dgm:spPr/>
      <dgm:t>
        <a:bodyPr/>
        <a:lstStyle/>
        <a:p>
          <a:endParaRPr lang="zh-CN" altLang="en-US"/>
        </a:p>
      </dgm:t>
    </dgm:pt>
    <dgm:pt modelId="{2ED6FEFA-E774-4D34-A167-1C913713B11C}" type="sibTrans" cxnId="{17A69984-129C-48EF-A718-60B69CE1B49A}">
      <dgm:prSet/>
      <dgm:spPr/>
      <dgm:t>
        <a:bodyPr/>
        <a:lstStyle/>
        <a:p>
          <a:endParaRPr lang="zh-CN" altLang="en-US"/>
        </a:p>
      </dgm:t>
    </dgm:pt>
    <dgm:pt modelId="{B73C38E4-C3E4-48A5-BFCB-2E9F86A40FE4}">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rPr>
            <a:t>信息</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rPr>
            <a:t>模块</a:t>
          </a:r>
        </a:p>
      </dgm:t>
    </dgm:pt>
    <dgm:pt modelId="{82C8DB2E-6E5E-466F-9487-36F56044439E}" type="parTrans" cxnId="{B446C951-F612-41B2-B265-6011588E4B60}">
      <dgm:prSet/>
      <dgm:spPr/>
      <dgm:t>
        <a:bodyPr/>
        <a:lstStyle/>
        <a:p>
          <a:endParaRPr lang="zh-CN" altLang="en-US"/>
        </a:p>
      </dgm:t>
    </dgm:pt>
    <dgm:pt modelId="{6D98E041-7563-45A2-9EDE-2A6F12B4DC37}" type="sibTrans" cxnId="{B446C951-F612-41B2-B265-6011588E4B60}">
      <dgm:prSet/>
      <dgm:spPr/>
      <dgm:t>
        <a:bodyPr/>
        <a:lstStyle/>
        <a:p>
          <a:endParaRPr lang="zh-CN" altLang="en-US"/>
        </a:p>
      </dgm:t>
    </dgm:pt>
    <dgm:pt modelId="{1C39722E-68F1-4BA3-B61D-1D980DB22050}">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smtClean="0">
              <a:ln/>
              <a:effectLst>
                <a:outerShdw blurRad="38100" dist="38100" dir="2700000" algn="tl">
                  <a:srgbClr val="C0C0C0"/>
                </a:outerShdw>
              </a:effectLst>
              <a:latin typeface="Arial" charset="0"/>
              <a:ea typeface="黑体" pitchFamily="2" charset="-122"/>
            </a:rPr>
            <a:t>配线架</a:t>
          </a:r>
          <a:endPar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endParaRPr>
        </a:p>
      </dgm:t>
    </dgm:pt>
    <dgm:pt modelId="{8543EB36-3ABE-43D6-A784-BFF84F00063F}" type="parTrans" cxnId="{2DE6AB99-D4FB-420D-9999-97E2CB8D3AF4}">
      <dgm:prSet/>
      <dgm:spPr/>
      <dgm:t>
        <a:bodyPr/>
        <a:lstStyle/>
        <a:p>
          <a:endParaRPr lang="zh-CN" altLang="en-US"/>
        </a:p>
      </dgm:t>
    </dgm:pt>
    <dgm:pt modelId="{C3B99654-59A1-471A-ADBA-9CCF8DD2D03C}" type="sibTrans" cxnId="{2DE6AB99-D4FB-420D-9999-97E2CB8D3AF4}">
      <dgm:prSet/>
      <dgm:spPr/>
      <dgm:t>
        <a:bodyPr/>
        <a:lstStyle/>
        <a:p>
          <a:endParaRPr lang="zh-CN" altLang="en-US"/>
        </a:p>
      </dgm:t>
    </dgm:pt>
    <dgm:pt modelId="{EE572177-B2F0-470C-9FC0-C8B3CCEE3E9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smtClean="0">
              <a:ln/>
              <a:effectLst>
                <a:outerShdw blurRad="38100" dist="38100" dir="2700000" algn="tl">
                  <a:srgbClr val="C0C0C0"/>
                </a:outerShdw>
              </a:effectLst>
              <a:latin typeface="Arial" charset="0"/>
              <a:ea typeface="黑体" pitchFamily="2" charset="-122"/>
            </a:rPr>
            <a:t>跳线</a:t>
          </a:r>
          <a:endPar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endParaRPr>
        </a:p>
      </dgm:t>
    </dgm:pt>
    <dgm:pt modelId="{7BCC5D29-199C-4500-9E65-A67C1FBB11F0}" type="parTrans" cxnId="{D098CFAB-FD10-422C-B1B6-ABB4A7391EFF}">
      <dgm:prSet/>
      <dgm:spPr/>
      <dgm:t>
        <a:bodyPr/>
        <a:lstStyle/>
        <a:p>
          <a:endParaRPr lang="zh-CN" altLang="en-US"/>
        </a:p>
      </dgm:t>
    </dgm:pt>
    <dgm:pt modelId="{69CFBA85-413C-4071-9F78-9AAF2D5E70C2}" type="sibTrans" cxnId="{D098CFAB-FD10-422C-B1B6-ABB4A7391EFF}">
      <dgm:prSet/>
      <dgm:spPr/>
      <dgm:t>
        <a:bodyPr/>
        <a:lstStyle/>
        <a:p>
          <a:endParaRPr lang="zh-CN" altLang="en-US"/>
        </a:p>
      </dgm:t>
    </dgm:pt>
    <dgm:pt modelId="{8B468E5B-33FE-402A-A0E8-32D90A74A241}">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smtClean="0">
              <a:ln/>
              <a:effectLst>
                <a:outerShdw blurRad="38100" dist="38100" dir="2700000" algn="tl">
                  <a:srgbClr val="C0C0C0"/>
                </a:outerShdw>
              </a:effectLst>
              <a:latin typeface="Arial" charset="0"/>
              <a:ea typeface="黑体" pitchFamily="2" charset="-122"/>
            </a:rPr>
            <a:t>面板</a:t>
          </a:r>
          <a:endPar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endParaRPr>
        </a:p>
      </dgm:t>
    </dgm:pt>
    <dgm:pt modelId="{17901ED3-0A68-4B05-A08F-63292E3F2A8B}" type="parTrans" cxnId="{DB9F06E8-FCEA-4861-A854-26CE7A03DE50}">
      <dgm:prSet/>
      <dgm:spPr/>
      <dgm:t>
        <a:bodyPr/>
        <a:lstStyle/>
        <a:p>
          <a:endParaRPr lang="zh-CN" altLang="en-US"/>
        </a:p>
      </dgm:t>
    </dgm:pt>
    <dgm:pt modelId="{DF395AE8-7B18-45DF-8FD9-D6BA3D52C00B}" type="sibTrans" cxnId="{DB9F06E8-FCEA-4861-A854-26CE7A03DE50}">
      <dgm:prSet/>
      <dgm:spPr/>
      <dgm:t>
        <a:bodyPr/>
        <a:lstStyle/>
        <a:p>
          <a:endParaRPr lang="zh-CN" altLang="en-US"/>
        </a:p>
      </dgm:t>
    </dgm:pt>
    <dgm:pt modelId="{DB0E2A28-B6BE-439B-8EFA-858781490DE7}">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rPr>
            <a:t>六类</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rPr>
            <a:t>双绞线</a:t>
          </a:r>
        </a:p>
      </dgm:t>
    </dgm:pt>
    <dgm:pt modelId="{762696A5-C403-458F-A339-CE559CFBA2FE}" type="parTrans" cxnId="{58CE990F-5F7F-49CC-99D5-B2C7F8F0E76F}">
      <dgm:prSet/>
      <dgm:spPr/>
      <dgm:t>
        <a:bodyPr/>
        <a:lstStyle/>
        <a:p>
          <a:endParaRPr lang="zh-CN" altLang="en-US"/>
        </a:p>
      </dgm:t>
    </dgm:pt>
    <dgm:pt modelId="{BF662A07-DD85-45D1-B5E0-6B506C5489E6}" type="sibTrans" cxnId="{58CE990F-5F7F-49CC-99D5-B2C7F8F0E76F}">
      <dgm:prSet/>
      <dgm:spPr/>
      <dgm:t>
        <a:bodyPr/>
        <a:lstStyle/>
        <a:p>
          <a:endParaRPr lang="zh-CN" altLang="en-US"/>
        </a:p>
      </dgm:t>
    </dgm:pt>
    <dgm:pt modelId="{842E05D5-EA7E-40C4-96D1-143D2DECB183}" type="pres">
      <dgm:prSet presAssocID="{F50F6A53-1FC4-488E-A582-BA97248EC40C}" presName="compositeShape" presStyleCnt="0">
        <dgm:presLayoutVars>
          <dgm:chMax val="7"/>
          <dgm:dir/>
          <dgm:resizeHandles val="exact"/>
        </dgm:presLayoutVars>
      </dgm:prSet>
      <dgm:spPr/>
    </dgm:pt>
    <dgm:pt modelId="{AF5FFB1F-7B17-452E-9BAD-6F238FCCB0A0}" type="pres">
      <dgm:prSet presAssocID="{F50F6A53-1FC4-488E-A582-BA97248EC40C}" presName="wedge1" presStyleLbl="node1" presStyleIdx="0" presStyleCnt="6" custLinFactNeighborX="-1343" custLinFactNeighborY="1239"/>
      <dgm:spPr/>
      <dgm:t>
        <a:bodyPr/>
        <a:lstStyle/>
        <a:p>
          <a:endParaRPr lang="zh-CN" altLang="en-US"/>
        </a:p>
      </dgm:t>
    </dgm:pt>
    <dgm:pt modelId="{CF161D41-409D-45FE-AB6E-6D9BA3D03C26}" type="pres">
      <dgm:prSet presAssocID="{F50F6A53-1FC4-488E-A582-BA97248EC40C}" presName="wedge1Tx" presStyleLbl="node1" presStyleIdx="0" presStyleCnt="6">
        <dgm:presLayoutVars>
          <dgm:chMax val="0"/>
          <dgm:chPref val="0"/>
          <dgm:bulletEnabled val="1"/>
        </dgm:presLayoutVars>
      </dgm:prSet>
      <dgm:spPr/>
      <dgm:t>
        <a:bodyPr/>
        <a:lstStyle/>
        <a:p>
          <a:endParaRPr lang="zh-CN" altLang="en-US"/>
        </a:p>
      </dgm:t>
    </dgm:pt>
    <dgm:pt modelId="{BCB49A82-AD25-45E7-B4D5-30699C2F7233}" type="pres">
      <dgm:prSet presAssocID="{F50F6A53-1FC4-488E-A582-BA97248EC40C}" presName="wedge2" presStyleLbl="node1" presStyleIdx="1" presStyleCnt="6"/>
      <dgm:spPr/>
      <dgm:t>
        <a:bodyPr/>
        <a:lstStyle/>
        <a:p>
          <a:endParaRPr lang="zh-CN" altLang="en-US"/>
        </a:p>
      </dgm:t>
    </dgm:pt>
    <dgm:pt modelId="{B3DB1C17-BCA2-4F43-B580-3022CDE699DC}" type="pres">
      <dgm:prSet presAssocID="{F50F6A53-1FC4-488E-A582-BA97248EC40C}" presName="wedge2Tx" presStyleLbl="node1" presStyleIdx="1" presStyleCnt="6">
        <dgm:presLayoutVars>
          <dgm:chMax val="0"/>
          <dgm:chPref val="0"/>
          <dgm:bulletEnabled val="1"/>
        </dgm:presLayoutVars>
      </dgm:prSet>
      <dgm:spPr/>
      <dgm:t>
        <a:bodyPr/>
        <a:lstStyle/>
        <a:p>
          <a:endParaRPr lang="zh-CN" altLang="en-US"/>
        </a:p>
      </dgm:t>
    </dgm:pt>
    <dgm:pt modelId="{52350089-EA87-4939-B414-7EC405A150B8}" type="pres">
      <dgm:prSet presAssocID="{F50F6A53-1FC4-488E-A582-BA97248EC40C}" presName="wedge3" presStyleLbl="node1" presStyleIdx="2" presStyleCnt="6"/>
      <dgm:spPr/>
      <dgm:t>
        <a:bodyPr/>
        <a:lstStyle/>
        <a:p>
          <a:endParaRPr lang="zh-CN" altLang="en-US"/>
        </a:p>
      </dgm:t>
    </dgm:pt>
    <dgm:pt modelId="{877F4FC8-6252-4675-AD7D-3A42D8162A38}" type="pres">
      <dgm:prSet presAssocID="{F50F6A53-1FC4-488E-A582-BA97248EC40C}" presName="wedge3Tx" presStyleLbl="node1" presStyleIdx="2" presStyleCnt="6">
        <dgm:presLayoutVars>
          <dgm:chMax val="0"/>
          <dgm:chPref val="0"/>
          <dgm:bulletEnabled val="1"/>
        </dgm:presLayoutVars>
      </dgm:prSet>
      <dgm:spPr/>
      <dgm:t>
        <a:bodyPr/>
        <a:lstStyle/>
        <a:p>
          <a:endParaRPr lang="zh-CN" altLang="en-US"/>
        </a:p>
      </dgm:t>
    </dgm:pt>
    <dgm:pt modelId="{B2AA1C87-AF3B-46AD-BAF6-B9BC7C210AE4}" type="pres">
      <dgm:prSet presAssocID="{F50F6A53-1FC4-488E-A582-BA97248EC40C}" presName="wedge4" presStyleLbl="node1" presStyleIdx="3" presStyleCnt="6"/>
      <dgm:spPr/>
      <dgm:t>
        <a:bodyPr/>
        <a:lstStyle/>
        <a:p>
          <a:endParaRPr lang="zh-CN" altLang="en-US"/>
        </a:p>
      </dgm:t>
    </dgm:pt>
    <dgm:pt modelId="{83A022EA-C0EF-483D-BC77-CC3942904FBE}" type="pres">
      <dgm:prSet presAssocID="{F50F6A53-1FC4-488E-A582-BA97248EC40C}" presName="wedge4Tx" presStyleLbl="node1" presStyleIdx="3" presStyleCnt="6">
        <dgm:presLayoutVars>
          <dgm:chMax val="0"/>
          <dgm:chPref val="0"/>
          <dgm:bulletEnabled val="1"/>
        </dgm:presLayoutVars>
      </dgm:prSet>
      <dgm:spPr/>
      <dgm:t>
        <a:bodyPr/>
        <a:lstStyle/>
        <a:p>
          <a:endParaRPr lang="zh-CN" altLang="en-US"/>
        </a:p>
      </dgm:t>
    </dgm:pt>
    <dgm:pt modelId="{4463A66A-BD6F-41A7-A777-1307F72CC6EA}" type="pres">
      <dgm:prSet presAssocID="{F50F6A53-1FC4-488E-A582-BA97248EC40C}" presName="wedge5" presStyleLbl="node1" presStyleIdx="4" presStyleCnt="6"/>
      <dgm:spPr/>
      <dgm:t>
        <a:bodyPr/>
        <a:lstStyle/>
        <a:p>
          <a:endParaRPr lang="zh-CN" altLang="en-US"/>
        </a:p>
      </dgm:t>
    </dgm:pt>
    <dgm:pt modelId="{46D3EC26-8D4E-422E-BC4E-F53E434BA60E}" type="pres">
      <dgm:prSet presAssocID="{F50F6A53-1FC4-488E-A582-BA97248EC40C}" presName="wedge5Tx" presStyleLbl="node1" presStyleIdx="4" presStyleCnt="6">
        <dgm:presLayoutVars>
          <dgm:chMax val="0"/>
          <dgm:chPref val="0"/>
          <dgm:bulletEnabled val="1"/>
        </dgm:presLayoutVars>
      </dgm:prSet>
      <dgm:spPr/>
      <dgm:t>
        <a:bodyPr/>
        <a:lstStyle/>
        <a:p>
          <a:endParaRPr lang="zh-CN" altLang="en-US"/>
        </a:p>
      </dgm:t>
    </dgm:pt>
    <dgm:pt modelId="{F8363562-BFD6-48FF-9B06-737326F8EC05}" type="pres">
      <dgm:prSet presAssocID="{F50F6A53-1FC4-488E-A582-BA97248EC40C}" presName="wedge6" presStyleLbl="node1" presStyleIdx="5" presStyleCnt="6"/>
      <dgm:spPr/>
      <dgm:t>
        <a:bodyPr/>
        <a:lstStyle/>
        <a:p>
          <a:endParaRPr lang="zh-CN" altLang="en-US"/>
        </a:p>
      </dgm:t>
    </dgm:pt>
    <dgm:pt modelId="{2498AE18-AFB2-4596-B00D-CD3702611725}" type="pres">
      <dgm:prSet presAssocID="{F50F6A53-1FC4-488E-A582-BA97248EC40C}" presName="wedge6Tx" presStyleLbl="node1" presStyleIdx="5" presStyleCnt="6">
        <dgm:presLayoutVars>
          <dgm:chMax val="0"/>
          <dgm:chPref val="0"/>
          <dgm:bulletEnabled val="1"/>
        </dgm:presLayoutVars>
      </dgm:prSet>
      <dgm:spPr/>
      <dgm:t>
        <a:bodyPr/>
        <a:lstStyle/>
        <a:p>
          <a:endParaRPr lang="zh-CN" altLang="en-US"/>
        </a:p>
      </dgm:t>
    </dgm:pt>
  </dgm:ptLst>
  <dgm:cxnLst>
    <dgm:cxn modelId="{58CE990F-5F7F-49CC-99D5-B2C7F8F0E76F}" srcId="{F50F6A53-1FC4-488E-A582-BA97248EC40C}" destId="{DB0E2A28-B6BE-439B-8EFA-858781490DE7}" srcOrd="5" destOrd="0" parTransId="{762696A5-C403-458F-A339-CE559CFBA2FE}" sibTransId="{BF662A07-DD85-45D1-B5E0-6B506C5489E6}"/>
    <dgm:cxn modelId="{5DA4371E-0318-4F36-A42D-F49C979528C7}" type="presOf" srcId="{8B468E5B-33FE-402A-A0E8-32D90A74A241}" destId="{46D3EC26-8D4E-422E-BC4E-F53E434BA60E}" srcOrd="1" destOrd="0" presId="urn:microsoft.com/office/officeart/2005/8/layout/chart3"/>
    <dgm:cxn modelId="{17A69984-129C-48EF-A718-60B69CE1B49A}" srcId="{F50F6A53-1FC4-488E-A582-BA97248EC40C}" destId="{58AED792-92E3-40C6-9A7B-0ECAFBDC921B}" srcOrd="0" destOrd="0" parTransId="{E476A43E-A736-46C0-A366-16752E3083D5}" sibTransId="{2ED6FEFA-E774-4D34-A167-1C913713B11C}"/>
    <dgm:cxn modelId="{33733C4A-12C1-463D-B4C9-908780D2D45E}" type="presOf" srcId="{58AED792-92E3-40C6-9A7B-0ECAFBDC921B}" destId="{AF5FFB1F-7B17-452E-9BAD-6F238FCCB0A0}" srcOrd="0" destOrd="0" presId="urn:microsoft.com/office/officeart/2005/8/layout/chart3"/>
    <dgm:cxn modelId="{DB9F06E8-FCEA-4861-A854-26CE7A03DE50}" srcId="{F50F6A53-1FC4-488E-A582-BA97248EC40C}" destId="{8B468E5B-33FE-402A-A0E8-32D90A74A241}" srcOrd="4" destOrd="0" parTransId="{17901ED3-0A68-4B05-A08F-63292E3F2A8B}" sibTransId="{DF395AE8-7B18-45DF-8FD9-D6BA3D52C00B}"/>
    <dgm:cxn modelId="{8A39B3A6-0A54-45D7-9618-8D905EB8D181}" type="presOf" srcId="{8B468E5B-33FE-402A-A0E8-32D90A74A241}" destId="{4463A66A-BD6F-41A7-A777-1307F72CC6EA}" srcOrd="0" destOrd="0" presId="urn:microsoft.com/office/officeart/2005/8/layout/chart3"/>
    <dgm:cxn modelId="{0369799F-531F-46BC-99F5-A1BB3BC732CB}" type="presOf" srcId="{DB0E2A28-B6BE-439B-8EFA-858781490DE7}" destId="{F8363562-BFD6-48FF-9B06-737326F8EC05}" srcOrd="0" destOrd="0" presId="urn:microsoft.com/office/officeart/2005/8/layout/chart3"/>
    <dgm:cxn modelId="{9205C405-A696-42A1-8980-D4DD2BC13548}" type="presOf" srcId="{1C39722E-68F1-4BA3-B61D-1D980DB22050}" destId="{877F4FC8-6252-4675-AD7D-3A42D8162A38}" srcOrd="1" destOrd="0" presId="urn:microsoft.com/office/officeart/2005/8/layout/chart3"/>
    <dgm:cxn modelId="{21743BBF-0F9F-45B7-8635-0DEE6D4B3543}" type="presOf" srcId="{EE572177-B2F0-470C-9FC0-C8B3CCEE3E9D}" destId="{B2AA1C87-AF3B-46AD-BAF6-B9BC7C210AE4}" srcOrd="0" destOrd="0" presId="urn:microsoft.com/office/officeart/2005/8/layout/chart3"/>
    <dgm:cxn modelId="{3C9244DF-07E9-4F42-882A-A55CF8EE1F91}" type="presOf" srcId="{EE572177-B2F0-470C-9FC0-C8B3CCEE3E9D}" destId="{83A022EA-C0EF-483D-BC77-CC3942904FBE}" srcOrd="1" destOrd="0" presId="urn:microsoft.com/office/officeart/2005/8/layout/chart3"/>
    <dgm:cxn modelId="{B446C951-F612-41B2-B265-6011588E4B60}" srcId="{F50F6A53-1FC4-488E-A582-BA97248EC40C}" destId="{B73C38E4-C3E4-48A5-BFCB-2E9F86A40FE4}" srcOrd="1" destOrd="0" parTransId="{82C8DB2E-6E5E-466F-9487-36F56044439E}" sibTransId="{6D98E041-7563-45A2-9EDE-2A6F12B4DC37}"/>
    <dgm:cxn modelId="{7BE75F94-8CC9-4AFD-B76A-C73F8EA21AD6}" type="presOf" srcId="{58AED792-92E3-40C6-9A7B-0ECAFBDC921B}" destId="{CF161D41-409D-45FE-AB6E-6D9BA3D03C26}" srcOrd="1" destOrd="0" presId="urn:microsoft.com/office/officeart/2005/8/layout/chart3"/>
    <dgm:cxn modelId="{2DE6AB99-D4FB-420D-9999-97E2CB8D3AF4}" srcId="{F50F6A53-1FC4-488E-A582-BA97248EC40C}" destId="{1C39722E-68F1-4BA3-B61D-1D980DB22050}" srcOrd="2" destOrd="0" parTransId="{8543EB36-3ABE-43D6-A784-BFF84F00063F}" sibTransId="{C3B99654-59A1-471A-ADBA-9CCF8DD2D03C}"/>
    <dgm:cxn modelId="{FD1E4A10-165F-4A45-8E47-D521427E6529}" type="presOf" srcId="{DB0E2A28-B6BE-439B-8EFA-858781490DE7}" destId="{2498AE18-AFB2-4596-B00D-CD3702611725}" srcOrd="1" destOrd="0" presId="urn:microsoft.com/office/officeart/2005/8/layout/chart3"/>
    <dgm:cxn modelId="{529E9E47-0014-45F7-9F28-A38C11BC1249}" type="presOf" srcId="{B73C38E4-C3E4-48A5-BFCB-2E9F86A40FE4}" destId="{B3DB1C17-BCA2-4F43-B580-3022CDE699DC}" srcOrd="1" destOrd="0" presId="urn:microsoft.com/office/officeart/2005/8/layout/chart3"/>
    <dgm:cxn modelId="{D098CFAB-FD10-422C-B1B6-ABB4A7391EFF}" srcId="{F50F6A53-1FC4-488E-A582-BA97248EC40C}" destId="{EE572177-B2F0-470C-9FC0-C8B3CCEE3E9D}" srcOrd="3" destOrd="0" parTransId="{7BCC5D29-199C-4500-9E65-A67C1FBB11F0}" sibTransId="{69CFBA85-413C-4071-9F78-9AAF2D5E70C2}"/>
    <dgm:cxn modelId="{1E1179C0-B2B4-4D05-8104-B5951B5DADAD}" type="presOf" srcId="{1C39722E-68F1-4BA3-B61D-1D980DB22050}" destId="{52350089-EA87-4939-B414-7EC405A150B8}" srcOrd="0" destOrd="0" presId="urn:microsoft.com/office/officeart/2005/8/layout/chart3"/>
    <dgm:cxn modelId="{5D1C79B5-553C-445A-B0FA-A06B263D8B3E}" type="presOf" srcId="{F50F6A53-1FC4-488E-A582-BA97248EC40C}" destId="{842E05D5-EA7E-40C4-96D1-143D2DECB183}" srcOrd="0" destOrd="0" presId="urn:microsoft.com/office/officeart/2005/8/layout/chart3"/>
    <dgm:cxn modelId="{6BE327EC-34F5-4659-8569-9129EADA9453}" type="presOf" srcId="{B73C38E4-C3E4-48A5-BFCB-2E9F86A40FE4}" destId="{BCB49A82-AD25-45E7-B4D5-30699C2F7233}" srcOrd="0" destOrd="0" presId="urn:microsoft.com/office/officeart/2005/8/layout/chart3"/>
    <dgm:cxn modelId="{DCFC7E39-0FD2-407C-B7CE-D0605380F4FF}" type="presParOf" srcId="{842E05D5-EA7E-40C4-96D1-143D2DECB183}" destId="{AF5FFB1F-7B17-452E-9BAD-6F238FCCB0A0}" srcOrd="0" destOrd="0" presId="urn:microsoft.com/office/officeart/2005/8/layout/chart3"/>
    <dgm:cxn modelId="{56F9CF18-FACA-4CB5-A25F-5499DB2DA3B4}" type="presParOf" srcId="{842E05D5-EA7E-40C4-96D1-143D2DECB183}" destId="{CF161D41-409D-45FE-AB6E-6D9BA3D03C26}" srcOrd="1" destOrd="0" presId="urn:microsoft.com/office/officeart/2005/8/layout/chart3"/>
    <dgm:cxn modelId="{9F9939A0-DCFE-4204-A57B-863D9C030B08}" type="presParOf" srcId="{842E05D5-EA7E-40C4-96D1-143D2DECB183}" destId="{BCB49A82-AD25-45E7-B4D5-30699C2F7233}" srcOrd="2" destOrd="0" presId="urn:microsoft.com/office/officeart/2005/8/layout/chart3"/>
    <dgm:cxn modelId="{3806193A-B53D-4852-9D8C-FB674B25BD5D}" type="presParOf" srcId="{842E05D5-EA7E-40C4-96D1-143D2DECB183}" destId="{B3DB1C17-BCA2-4F43-B580-3022CDE699DC}" srcOrd="3" destOrd="0" presId="urn:microsoft.com/office/officeart/2005/8/layout/chart3"/>
    <dgm:cxn modelId="{4CB6BFC0-68D1-4948-A3B9-DC09770957A8}" type="presParOf" srcId="{842E05D5-EA7E-40C4-96D1-143D2DECB183}" destId="{52350089-EA87-4939-B414-7EC405A150B8}" srcOrd="4" destOrd="0" presId="urn:microsoft.com/office/officeart/2005/8/layout/chart3"/>
    <dgm:cxn modelId="{F7967B60-162A-4ADA-84E2-F74B6EE783B6}" type="presParOf" srcId="{842E05D5-EA7E-40C4-96D1-143D2DECB183}" destId="{877F4FC8-6252-4675-AD7D-3A42D8162A38}" srcOrd="5" destOrd="0" presId="urn:microsoft.com/office/officeart/2005/8/layout/chart3"/>
    <dgm:cxn modelId="{7CBAE8F4-C8AA-486B-AE23-D69C98B57E40}" type="presParOf" srcId="{842E05D5-EA7E-40C4-96D1-143D2DECB183}" destId="{B2AA1C87-AF3B-46AD-BAF6-B9BC7C210AE4}" srcOrd="6" destOrd="0" presId="urn:microsoft.com/office/officeart/2005/8/layout/chart3"/>
    <dgm:cxn modelId="{1B56AE45-95C2-4F32-836B-25FD4AD3DED0}" type="presParOf" srcId="{842E05D5-EA7E-40C4-96D1-143D2DECB183}" destId="{83A022EA-C0EF-483D-BC77-CC3942904FBE}" srcOrd="7" destOrd="0" presId="urn:microsoft.com/office/officeart/2005/8/layout/chart3"/>
    <dgm:cxn modelId="{6F522BE9-4847-4D56-BE37-45E0159FFEDF}" type="presParOf" srcId="{842E05D5-EA7E-40C4-96D1-143D2DECB183}" destId="{4463A66A-BD6F-41A7-A777-1307F72CC6EA}" srcOrd="8" destOrd="0" presId="urn:microsoft.com/office/officeart/2005/8/layout/chart3"/>
    <dgm:cxn modelId="{65592404-0525-4429-BA7F-AED29BBC78A0}" type="presParOf" srcId="{842E05D5-EA7E-40C4-96D1-143D2DECB183}" destId="{46D3EC26-8D4E-422E-BC4E-F53E434BA60E}" srcOrd="9" destOrd="0" presId="urn:microsoft.com/office/officeart/2005/8/layout/chart3"/>
    <dgm:cxn modelId="{07E892A8-ECFE-4262-8535-4DCAD1AA9088}" type="presParOf" srcId="{842E05D5-EA7E-40C4-96D1-143D2DECB183}" destId="{F8363562-BFD6-48FF-9B06-737326F8EC05}" srcOrd="10" destOrd="0" presId="urn:microsoft.com/office/officeart/2005/8/layout/chart3"/>
    <dgm:cxn modelId="{F7FA7F63-5AF6-440A-BD80-5562B66E5705}" type="presParOf" srcId="{842E05D5-EA7E-40C4-96D1-143D2DECB183}" destId="{2498AE18-AFB2-4596-B00D-CD3702611725}" srcOrd="11" destOrd="0" presId="urn:microsoft.com/office/officeart/2005/8/layout/char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5FFB1F-7B17-452E-9BAD-6F238FCCB0A0}">
      <dsp:nvSpPr>
        <dsp:cNvPr id="0" name=""/>
        <dsp:cNvSpPr/>
      </dsp:nvSpPr>
      <dsp:spPr>
        <a:xfrm>
          <a:off x="302662" y="228674"/>
          <a:ext cx="2793682" cy="2793682"/>
        </a:xfrm>
        <a:prstGeom prst="pie">
          <a:avLst>
            <a:gd name="adj1" fmla="val 16200000"/>
            <a:gd name="adj2" fmla="val 198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rPr>
            <a:t>水晶头</a:t>
          </a:r>
        </a:p>
      </dsp:txBody>
      <dsp:txXfrm>
        <a:off x="1729435" y="527997"/>
        <a:ext cx="814823" cy="598646"/>
      </dsp:txXfrm>
    </dsp:sp>
    <dsp:sp modelId="{BCB49A82-AD25-45E7-B4D5-30699C2F7233}">
      <dsp:nvSpPr>
        <dsp:cNvPr id="0" name=""/>
        <dsp:cNvSpPr/>
      </dsp:nvSpPr>
      <dsp:spPr>
        <a:xfrm>
          <a:off x="257036" y="338068"/>
          <a:ext cx="2793682" cy="2793682"/>
        </a:xfrm>
        <a:prstGeom prst="pie">
          <a:avLst>
            <a:gd name="adj1" fmla="val 19800000"/>
            <a:gd name="adj2" fmla="val 18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rPr>
            <a:t>信息</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rPr>
            <a:t>模块</a:t>
          </a:r>
        </a:p>
      </dsp:txBody>
      <dsp:txXfrm>
        <a:off x="2169378" y="1452215"/>
        <a:ext cx="844756" cy="565388"/>
      </dsp:txXfrm>
    </dsp:sp>
    <dsp:sp modelId="{52350089-EA87-4939-B414-7EC405A150B8}">
      <dsp:nvSpPr>
        <dsp:cNvPr id="0" name=""/>
        <dsp:cNvSpPr/>
      </dsp:nvSpPr>
      <dsp:spPr>
        <a:xfrm>
          <a:off x="257036" y="338068"/>
          <a:ext cx="2793682" cy="2793682"/>
        </a:xfrm>
        <a:prstGeom prst="pie">
          <a:avLst>
            <a:gd name="adj1" fmla="val 1800000"/>
            <a:gd name="adj2" fmla="val 54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smtClean="0">
              <a:ln/>
              <a:effectLst>
                <a:outerShdw blurRad="38100" dist="38100" dir="2700000" algn="tl">
                  <a:srgbClr val="C0C0C0"/>
                </a:outerShdw>
              </a:effectLst>
              <a:latin typeface="Arial" charset="0"/>
              <a:ea typeface="黑体" pitchFamily="2" charset="-122"/>
            </a:rPr>
            <a:t>配线架</a:t>
          </a:r>
          <a:endPar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endParaRPr>
        </a:p>
      </dsp:txBody>
      <dsp:txXfrm>
        <a:off x="1683809" y="2233781"/>
        <a:ext cx="814823" cy="598646"/>
      </dsp:txXfrm>
    </dsp:sp>
    <dsp:sp modelId="{B2AA1C87-AF3B-46AD-BAF6-B9BC7C210AE4}">
      <dsp:nvSpPr>
        <dsp:cNvPr id="0" name=""/>
        <dsp:cNvSpPr/>
      </dsp:nvSpPr>
      <dsp:spPr>
        <a:xfrm>
          <a:off x="257036" y="338068"/>
          <a:ext cx="2793682" cy="2793682"/>
        </a:xfrm>
        <a:prstGeom prst="pie">
          <a:avLst>
            <a:gd name="adj1" fmla="val 5400000"/>
            <a:gd name="adj2" fmla="val 90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smtClean="0">
              <a:ln/>
              <a:effectLst>
                <a:outerShdw blurRad="38100" dist="38100" dir="2700000" algn="tl">
                  <a:srgbClr val="C0C0C0"/>
                </a:outerShdw>
              </a:effectLst>
              <a:latin typeface="Arial" charset="0"/>
              <a:ea typeface="黑体" pitchFamily="2" charset="-122"/>
            </a:rPr>
            <a:t>跳线</a:t>
          </a:r>
          <a:endPar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endParaRPr>
        </a:p>
      </dsp:txBody>
      <dsp:txXfrm>
        <a:off x="809121" y="2233781"/>
        <a:ext cx="814823" cy="598646"/>
      </dsp:txXfrm>
    </dsp:sp>
    <dsp:sp modelId="{4463A66A-BD6F-41A7-A777-1307F72CC6EA}">
      <dsp:nvSpPr>
        <dsp:cNvPr id="0" name=""/>
        <dsp:cNvSpPr/>
      </dsp:nvSpPr>
      <dsp:spPr>
        <a:xfrm>
          <a:off x="257036" y="338068"/>
          <a:ext cx="2793682" cy="2793682"/>
        </a:xfrm>
        <a:prstGeom prst="pie">
          <a:avLst>
            <a:gd name="adj1" fmla="val 9000000"/>
            <a:gd name="adj2" fmla="val 126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smtClean="0">
              <a:ln/>
              <a:effectLst>
                <a:outerShdw blurRad="38100" dist="38100" dir="2700000" algn="tl">
                  <a:srgbClr val="C0C0C0"/>
                </a:outerShdw>
              </a:effectLst>
              <a:latin typeface="Arial" charset="0"/>
              <a:ea typeface="黑体" pitchFamily="2" charset="-122"/>
            </a:rPr>
            <a:t>面板</a:t>
          </a:r>
          <a:endPar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endParaRPr>
        </a:p>
      </dsp:txBody>
      <dsp:txXfrm>
        <a:off x="300271" y="1452215"/>
        <a:ext cx="844756" cy="565388"/>
      </dsp:txXfrm>
    </dsp:sp>
    <dsp:sp modelId="{F8363562-BFD6-48FF-9B06-737326F8EC05}">
      <dsp:nvSpPr>
        <dsp:cNvPr id="0" name=""/>
        <dsp:cNvSpPr/>
      </dsp:nvSpPr>
      <dsp:spPr>
        <a:xfrm>
          <a:off x="257036" y="338068"/>
          <a:ext cx="2793682" cy="2793682"/>
        </a:xfrm>
        <a:prstGeom prst="pie">
          <a:avLst>
            <a:gd name="adj1" fmla="val 12600000"/>
            <a:gd name="adj2" fmla="val 162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rPr>
            <a:t>六类</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rPr>
            <a:t>双绞线</a:t>
          </a:r>
        </a:p>
      </dsp:txBody>
      <dsp:txXfrm>
        <a:off x="809121" y="637391"/>
        <a:ext cx="814823" cy="598646"/>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A9DBF-AD91-4414-BCE8-C4F67F794256}" type="datetimeFigureOut">
              <a:rPr lang="zh-CN" altLang="en-US" smtClean="0"/>
              <a:pPr/>
              <a:t>2016/7/20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1BC673-2F14-4259-A464-D615664E4568}" type="slidenum">
              <a:rPr lang="zh-CN" altLang="en-US" smtClean="0"/>
              <a:pPr/>
              <a:t>‹#›</a:t>
            </a:fld>
            <a:endParaRPr lang="zh-CN" altLang="en-US"/>
          </a:p>
        </p:txBody>
      </p:sp>
    </p:spTree>
    <p:extLst>
      <p:ext uri="{BB962C8B-B14F-4D97-AF65-F5344CB8AC3E}">
        <p14:creationId xmlns:p14="http://schemas.microsoft.com/office/powerpoint/2010/main" val="224830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导线内部实际上电流很小</a:t>
            </a:r>
            <a:r>
              <a:rPr lang="en-US" altLang="zh-CN" dirty="0" smtClean="0"/>
              <a:t>,</a:t>
            </a:r>
            <a:r>
              <a:rPr lang="zh-CN" altLang="en-US" dirty="0" smtClean="0"/>
              <a:t>电流集中在临近导线外表的一薄层。结果使它的电阻增加。导线电阻的增加</a:t>
            </a:r>
            <a:r>
              <a:rPr lang="en-US" altLang="zh-CN" dirty="0" smtClean="0"/>
              <a:t>,</a:t>
            </a:r>
            <a:r>
              <a:rPr lang="zh-CN" altLang="en-US" dirty="0" smtClean="0"/>
              <a:t>使它的损耗功率也增加。这一现象称为趋肤效应</a:t>
            </a:r>
            <a:endParaRPr lang="zh-CN" altLang="en-US" dirty="0"/>
          </a:p>
        </p:txBody>
      </p:sp>
      <p:sp>
        <p:nvSpPr>
          <p:cNvPr id="4" name="灯片编号占位符 3"/>
          <p:cNvSpPr>
            <a:spLocks noGrp="1"/>
          </p:cNvSpPr>
          <p:nvPr>
            <p:ph type="sldNum" sz="quarter" idx="10"/>
          </p:nvPr>
        </p:nvSpPr>
        <p:spPr/>
        <p:txBody>
          <a:bodyPr/>
          <a:lstStyle/>
          <a:p>
            <a:fld id="{1A1BC673-2F14-4259-A464-D615664E4568}" type="slidenum">
              <a:rPr lang="zh-CN" altLang="en-US" smtClean="0"/>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2355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pic>
        <p:nvPicPr>
          <p:cNvPr id="23556" name="Picture 4" descr="基础部分1"/>
          <p:cNvPicPr>
            <a:picLocks noChangeAspect="1" noChangeArrowheads="1"/>
          </p:cNvPicPr>
          <p:nvPr/>
        </p:nvPicPr>
        <p:blipFill>
          <a:blip r:embed="rId2" cstate="print"/>
          <a:srcRect/>
          <a:stretch>
            <a:fillRect/>
          </a:stretch>
        </p:blipFill>
        <p:spPr bwMode="auto">
          <a:xfrm>
            <a:off x="642910" y="225425"/>
            <a:ext cx="7715304" cy="755650"/>
          </a:xfrm>
          <a:prstGeom prst="rect">
            <a:avLst/>
          </a:prstGeom>
          <a:noFill/>
        </p:spPr>
      </p:pic>
      <p:pic>
        <p:nvPicPr>
          <p:cNvPr id="23557" name="Picture 5" descr="基础部分2"/>
          <p:cNvPicPr>
            <a:picLocks noChangeAspect="1" noChangeArrowheads="1"/>
          </p:cNvPicPr>
          <p:nvPr/>
        </p:nvPicPr>
        <p:blipFill>
          <a:blip r:embed="rId3" cstate="print"/>
          <a:srcRect/>
          <a:stretch>
            <a:fillRect/>
          </a:stretch>
        </p:blipFill>
        <p:spPr bwMode="auto">
          <a:xfrm>
            <a:off x="468313" y="5876925"/>
            <a:ext cx="8207375" cy="714375"/>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5750" y="1052513"/>
            <a:ext cx="2062163" cy="48244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46088" y="1052513"/>
            <a:ext cx="6037262" cy="48244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46088" y="1052513"/>
            <a:ext cx="8229600" cy="72548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68313" y="1916113"/>
            <a:ext cx="4038600" cy="39608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9313" y="1916113"/>
            <a:ext cx="4038600" cy="39608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46088" y="1052513"/>
            <a:ext cx="8229600" cy="725487"/>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916113"/>
            <a:ext cx="4038600" cy="39608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59313" y="1916113"/>
            <a:ext cx="4038600" cy="39608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46088" y="1052513"/>
            <a:ext cx="8229600" cy="72548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68313" y="1916113"/>
            <a:ext cx="8229600" cy="19034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313" y="3971925"/>
            <a:ext cx="8229600" cy="1905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916113"/>
            <a:ext cx="4038600"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9313" y="1916113"/>
            <a:ext cx="4038600"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ChangeArrowheads="1"/>
          </p:cNvSpPr>
          <p:nvPr>
            <p:ph type="title"/>
          </p:nvPr>
        </p:nvSpPr>
        <p:spPr bwMode="auto">
          <a:xfrm>
            <a:off x="446088" y="1052513"/>
            <a:ext cx="8229600" cy="7254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1" name="Rectangle 5"/>
          <p:cNvSpPr>
            <a:spLocks noGrp="1" noChangeArrowheads="1"/>
          </p:cNvSpPr>
          <p:nvPr>
            <p:ph type="body" idx="1"/>
          </p:nvPr>
        </p:nvSpPr>
        <p:spPr bwMode="auto">
          <a:xfrm>
            <a:off x="468313" y="1916113"/>
            <a:ext cx="8229600" cy="3960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4103" name="Picture 7" descr="基础部分1"/>
          <p:cNvPicPr>
            <a:picLocks noChangeAspect="1" noChangeArrowheads="1"/>
          </p:cNvPicPr>
          <p:nvPr/>
        </p:nvPicPr>
        <p:blipFill>
          <a:blip r:embed="rId16" cstate="print"/>
          <a:srcRect/>
          <a:stretch>
            <a:fillRect/>
          </a:stretch>
        </p:blipFill>
        <p:spPr bwMode="auto">
          <a:xfrm>
            <a:off x="396875" y="225425"/>
            <a:ext cx="8207375" cy="755650"/>
          </a:xfrm>
          <a:prstGeom prst="rect">
            <a:avLst/>
          </a:prstGeom>
          <a:noFill/>
        </p:spPr>
      </p:pic>
      <p:pic>
        <p:nvPicPr>
          <p:cNvPr id="4104" name="Picture 8" descr="基础部分2"/>
          <p:cNvPicPr>
            <a:picLocks noChangeAspect="1" noChangeArrowheads="1"/>
          </p:cNvPicPr>
          <p:nvPr/>
        </p:nvPicPr>
        <p:blipFill>
          <a:blip r:embed="rId17" cstate="print"/>
          <a:srcRect/>
          <a:stretch>
            <a:fillRect/>
          </a:stretch>
        </p:blipFill>
        <p:spPr bwMode="auto">
          <a:xfrm>
            <a:off x="468313" y="5876925"/>
            <a:ext cx="8207375" cy="714375"/>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1.png"/><Relationship Id="rId5" Type="http://schemas.openxmlformats.org/officeDocument/2006/relationships/oleObject" Target="../embeddings/oleObject3.bin"/><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3.tiff"/></Relationships>
</file>

<file path=ppt/slides/_rels/slide15.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23.jpeg"/><Relationship Id="rId7" Type="http://schemas.openxmlformats.org/officeDocument/2006/relationships/diagramData" Target="../diagrams/data1.xml"/><Relationship Id="rId12"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12.xml"/><Relationship Id="rId6" Type="http://schemas.openxmlformats.org/officeDocument/2006/relationships/image" Target="../media/image26.jpeg"/><Relationship Id="rId11" Type="http://schemas.microsoft.com/office/2007/relationships/diagramDrawing" Target="../diagrams/drawing1.xml"/><Relationship Id="rId5" Type="http://schemas.openxmlformats.org/officeDocument/2006/relationships/image" Target="../media/image25.jpeg"/><Relationship Id="rId10" Type="http://schemas.openxmlformats.org/officeDocument/2006/relationships/diagramColors" Target="../diagrams/colors1.xml"/><Relationship Id="rId4" Type="http://schemas.openxmlformats.org/officeDocument/2006/relationships/image" Target="../media/image24.jpeg"/><Relationship Id="rId9"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2.jpeg"/><Relationship Id="rId2" Type="http://schemas.openxmlformats.org/officeDocument/2006/relationships/image" Target="../media/image28.jpeg"/><Relationship Id="rId1" Type="http://schemas.openxmlformats.org/officeDocument/2006/relationships/slideLayout" Target="../slideLayouts/slideLayout12.xml"/><Relationship Id="rId6" Type="http://schemas.openxmlformats.org/officeDocument/2006/relationships/image" Target="../media/image24.jpeg"/><Relationship Id="rId5" Type="http://schemas.openxmlformats.org/officeDocument/2006/relationships/image" Target="../media/image31.jpe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42.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jpeg"/></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image" Target="../media/image49.jpeg"/></Relationships>
</file>

<file path=ppt/slides/_rels/slide3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52.png"/><Relationship Id="rId5" Type="http://schemas.openxmlformats.org/officeDocument/2006/relationships/oleObject" Target="../embeddings/oleObject5.bin"/><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7405" y="1785010"/>
            <a:ext cx="6873998" cy="707886"/>
          </a:xfrm>
          <a:prstGeom prst="rect">
            <a:avLst/>
          </a:prstGeom>
          <a:noFill/>
        </p:spPr>
        <p:txBody>
          <a:bodyPr wrap="none" lIns="91440" tIns="45720" rIns="91440" bIns="45720">
            <a:spAutoFit/>
          </a:bodyPr>
          <a:lstStyle/>
          <a:p>
            <a:pPr algn="ctr"/>
            <a:r>
              <a:rPr lang="zh-CN" altLang="en-US" sz="4000" b="1" cap="all" spc="0"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广州市唯康通信技术有限公司</a:t>
            </a:r>
            <a:endParaRPr lang="zh-CN" altLang="en-US" sz="4000" b="1" cap="all" spc="0"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
        <p:nvSpPr>
          <p:cNvPr id="3" name="矩形 2"/>
          <p:cNvSpPr/>
          <p:nvPr/>
        </p:nvSpPr>
        <p:spPr>
          <a:xfrm>
            <a:off x="2843808" y="3212976"/>
            <a:ext cx="5688632" cy="1384995"/>
          </a:xfrm>
          <a:prstGeom prst="rect">
            <a:avLst/>
          </a:prstGeom>
          <a:noFill/>
        </p:spPr>
        <p:txBody>
          <a:bodyPr wrap="square" lIns="91440" tIns="45720" rIns="91440" bIns="45720">
            <a:spAutoFit/>
          </a:bodyPr>
          <a:lstStyle/>
          <a:p>
            <a:pPr>
              <a:lnSpc>
                <a:spcPct val="150000"/>
              </a:lnSpc>
            </a:pP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综合布线产品</a:t>
            </a:r>
          </a:p>
          <a:p>
            <a:pPr algn="ctr">
              <a:lnSpc>
                <a:spcPct val="150000"/>
              </a:lnSpc>
            </a:pPr>
            <a:r>
              <a:rPr lang="en-US" altLang="zh-CN" sz="28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zh-CN" altLang="en-US" sz="28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双绞线篇</a:t>
            </a:r>
            <a:endParaRPr lang="zh-CN" altLang="en-US" sz="2800"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信息模块6.tif"/>
          <p:cNvPicPr>
            <a:picLocks noChangeAspect="1"/>
          </p:cNvPicPr>
          <p:nvPr/>
        </p:nvPicPr>
        <p:blipFill>
          <a:blip r:embed="rId2" cstate="print"/>
          <a:stretch>
            <a:fillRect/>
          </a:stretch>
        </p:blipFill>
        <p:spPr>
          <a:xfrm>
            <a:off x="5580112" y="2276872"/>
            <a:ext cx="2305016" cy="1800200"/>
          </a:xfrm>
          <a:prstGeom prst="rect">
            <a:avLst/>
          </a:prstGeom>
        </p:spPr>
      </p:pic>
      <p:sp>
        <p:nvSpPr>
          <p:cNvPr id="75778" name="Rectangle 2"/>
          <p:cNvSpPr>
            <a:spLocks noGrp="1" noChangeArrowheads="1"/>
          </p:cNvSpPr>
          <p:nvPr>
            <p:ph type="title"/>
          </p:nvPr>
        </p:nvSpPr>
        <p:spPr>
          <a:xfrm>
            <a:off x="642910" y="8424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超五类模块</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586432"/>
            <a:ext cx="7500990" cy="3714776"/>
          </a:xfrm>
          <a:prstGeom prst="rect">
            <a:avLst/>
          </a:prstGeom>
          <a:noFill/>
          <a:ln w="9525">
            <a:noFill/>
            <a:miter lim="800000"/>
            <a:headEnd/>
            <a:tailEnd/>
          </a:ln>
          <a:effectLst/>
        </p:spPr>
        <p:txBody>
          <a:bodyPr/>
          <a:lstStyle/>
          <a:p>
            <a:pPr marL="342900" indent="-342900" algn="l">
              <a:lnSpc>
                <a:spcPts val="2500"/>
              </a:lnSpc>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类非屏蔽打线模块</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可靠性设计</a:t>
            </a:r>
            <a:endParaRPr lang="zh-CN" altLang="en-US" sz="1600" dirty="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内置应力消除装置</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端接和诊断简便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需要专用打线工具</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多种颜色可选</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TIA/EIA--568A/568B </a:t>
            </a:r>
            <a:r>
              <a:rPr lang="zh-CN" altLang="en-US" sz="1600" dirty="0" smtClean="0">
                <a:latin typeface="微软雅黑" pitchFamily="34" charset="-122"/>
                <a:ea typeface="微软雅黑" pitchFamily="34" charset="-122"/>
              </a:rPr>
              <a:t>两 种 接 线 标 准</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接 触 点 镀 金</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 块 与 电 缆 护 套 紧 密 耦 合，减 少 应 力 和 弯 曲 半 径</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不 影 响 传 输 效 率 情 况 下 可 反 复 端 接 10 次 以 上</a:t>
            </a:r>
          </a:p>
          <a:p>
            <a:pPr marL="342900" indent="-342900" algn="l">
              <a:spcBef>
                <a:spcPct val="20000"/>
              </a:spcBef>
              <a:buClr>
                <a:schemeClr val="accent2"/>
              </a:buClr>
              <a:buFontTx/>
              <a:buChar char="·"/>
            </a:pPr>
            <a:endParaRPr lang="zh-CN" altLang="en-US"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836712"/>
            <a:ext cx="7572428" cy="714380"/>
          </a:xfrm>
        </p:spPr>
        <p:txBody>
          <a:bodyPr/>
          <a:lstStyle/>
          <a:p>
            <a:r>
              <a:rPr lang="zh-CN" altLang="en-US" sz="3200" b="1" dirty="0" smtClean="0">
                <a:solidFill>
                  <a:srgbClr val="C00000"/>
                </a:solidFill>
                <a:latin typeface="微软雅黑" pitchFamily="34" charset="-122"/>
                <a:ea typeface="微软雅黑" pitchFamily="34" charset="-122"/>
              </a:rPr>
              <a:t>超五类模块</a:t>
            </a:r>
            <a:endParaRPr lang="zh-CN" altLang="en-US" sz="3200" b="1" dirty="0">
              <a:solidFill>
                <a:srgbClr val="C00000"/>
              </a:solidFill>
              <a:latin typeface="微软雅黑" pitchFamily="34" charset="-122"/>
              <a:ea typeface="微软雅黑" pitchFamily="34" charset="-122"/>
            </a:endParaRPr>
          </a:p>
        </p:txBody>
      </p:sp>
      <p:sp>
        <p:nvSpPr>
          <p:cNvPr id="22" name="Rectangle 1027"/>
          <p:cNvSpPr>
            <a:spLocks noChangeArrowheads="1"/>
          </p:cNvSpPr>
          <p:nvPr/>
        </p:nvSpPr>
        <p:spPr bwMode="auto">
          <a:xfrm>
            <a:off x="571472" y="1586432"/>
            <a:ext cx="7500990" cy="3714776"/>
          </a:xfrm>
          <a:prstGeom prst="rect">
            <a:avLst/>
          </a:prstGeom>
          <a:noFill/>
          <a:ln w="9525">
            <a:noFill/>
            <a:miter lim="800000"/>
            <a:headEnd/>
            <a:tailEnd/>
          </a:ln>
          <a:effectLst/>
        </p:spPr>
        <p:txBody>
          <a:bodyPr/>
          <a:lstStyle/>
          <a:p>
            <a:pPr marL="342900" indent="-342900" algn="l">
              <a:lnSpc>
                <a:spcPts val="2500"/>
              </a:lnSpc>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类屏蔽打线模块</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专用打线钳操作</a:t>
            </a:r>
            <a:endParaRPr lang="en-US" altLang="zh-CN" sz="1600" dirty="0" smtClean="0">
              <a:latin typeface="微软雅黑" pitchFamily="34" charset="-122"/>
              <a:ea typeface="微软雅黑" pitchFamily="34" charset="-122"/>
            </a:endParaRPr>
          </a:p>
          <a:p>
            <a:pPr marL="342900" lvl="1"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360°</a:t>
            </a:r>
            <a:r>
              <a:rPr lang="zh-CN" altLang="en-US" sz="1600" dirty="0" smtClean="0">
                <a:latin typeface="微软雅黑" pitchFamily="34" charset="-122"/>
                <a:ea typeface="微软雅黑" pitchFamily="34" charset="-122"/>
              </a:rPr>
              <a:t>全屏蔽设计，保证优秀的</a:t>
            </a:r>
            <a:r>
              <a:rPr lang="en-US" altLang="zh-CN" sz="1600" dirty="0" smtClean="0">
                <a:latin typeface="微软雅黑" pitchFamily="34" charset="-122"/>
                <a:ea typeface="微软雅黑" pitchFamily="34" charset="-122"/>
              </a:rPr>
              <a:t>EMC</a:t>
            </a:r>
            <a:r>
              <a:rPr lang="zh-CN" altLang="en-US" sz="1600" dirty="0" smtClean="0">
                <a:latin typeface="微软雅黑" pitchFamily="34" charset="-122"/>
                <a:ea typeface="微软雅黑" pitchFamily="34" charset="-122"/>
              </a:rPr>
              <a:t>性能</a:t>
            </a:r>
          </a:p>
          <a:p>
            <a:pPr marL="342900" lvl="1"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符合</a:t>
            </a:r>
            <a:r>
              <a:rPr lang="zh-CN" altLang="zh-CN"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EN 55022</a:t>
            </a:r>
            <a:r>
              <a:rPr lang="zh-CN" altLang="en-US" sz="1600" dirty="0" smtClean="0">
                <a:latin typeface="微软雅黑" pitchFamily="34" charset="-122"/>
                <a:ea typeface="微软雅黑" pitchFamily="34" charset="-122"/>
              </a:rPr>
              <a:t>放射辐射限制</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TIA/EIA--568A/568B </a:t>
            </a:r>
            <a:r>
              <a:rPr lang="zh-CN" altLang="en-US" sz="1600" dirty="0" smtClean="0">
                <a:latin typeface="微软雅黑" pitchFamily="34" charset="-122"/>
                <a:ea typeface="微软雅黑" pitchFamily="34" charset="-122"/>
              </a:rPr>
              <a:t>两 种 接 线 标 准</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模块采用</a:t>
            </a:r>
            <a:r>
              <a:rPr lang="en-US" altLang="zh-CN" sz="1600" dirty="0" smtClean="0">
                <a:latin typeface="微软雅黑" pitchFamily="34" charset="-122"/>
                <a:ea typeface="微软雅黑" pitchFamily="34" charset="-122"/>
              </a:rPr>
              <a:t>90°</a:t>
            </a:r>
            <a:r>
              <a:rPr lang="zh-CN" altLang="en-US" sz="1600" dirty="0" smtClean="0">
                <a:latin typeface="微软雅黑" pitchFamily="34" charset="-122"/>
                <a:ea typeface="微软雅黑" pitchFamily="34" charset="-122"/>
              </a:rPr>
              <a:t>垂直打线方式，便于进行线缆的卡接</a:t>
            </a: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8</a:t>
            </a:r>
            <a:r>
              <a:rPr lang="zh-CN" altLang="en-US" sz="1600" dirty="0" smtClean="0">
                <a:latin typeface="微软雅黑" pitchFamily="34" charset="-122"/>
                <a:ea typeface="微软雅黑" pitchFamily="34" charset="-122"/>
              </a:rPr>
              <a:t>根针芯均采用</a:t>
            </a:r>
            <a:r>
              <a:rPr lang="en-US" altLang="zh-CN" sz="1600" dirty="0" smtClean="0">
                <a:latin typeface="微软雅黑" pitchFamily="34" charset="-122"/>
                <a:ea typeface="微软雅黑" pitchFamily="34" charset="-122"/>
              </a:rPr>
              <a:t>50μinch</a:t>
            </a:r>
            <a:r>
              <a:rPr lang="zh-CN" altLang="en-US" sz="1600" dirty="0" smtClean="0">
                <a:latin typeface="微软雅黑" pitchFamily="34" charset="-122"/>
                <a:ea typeface="微软雅黑" pitchFamily="34" charset="-122"/>
              </a:rPr>
              <a:t>镀金、</a:t>
            </a:r>
            <a:r>
              <a:rPr lang="en-US" altLang="zh-CN" sz="1600" dirty="0" smtClean="0">
                <a:latin typeface="微软雅黑" pitchFamily="34" charset="-122"/>
                <a:ea typeface="微软雅黑" pitchFamily="34" charset="-122"/>
              </a:rPr>
              <a:t>45 °</a:t>
            </a:r>
            <a:r>
              <a:rPr lang="zh-CN" altLang="en-US" sz="1600" dirty="0" smtClean="0">
                <a:latin typeface="微软雅黑" pitchFamily="34" charset="-122"/>
                <a:ea typeface="微软雅黑" pitchFamily="34" charset="-122"/>
              </a:rPr>
              <a:t>斜角方式，与水晶头端接全面且方便</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不 影 响 传 输 效 率 情 况 下 可 反 复 端 接 10 次 以 上</a:t>
            </a:r>
            <a:endParaRPr lang="en-US" altLang="zh-CN" sz="1600" dirty="0" smtClean="0">
              <a:latin typeface="微软雅黑" pitchFamily="34" charset="-122"/>
              <a:ea typeface="微软雅黑" pitchFamily="34" charset="-122"/>
            </a:endParaRPr>
          </a:p>
          <a:p>
            <a:pPr marL="342900" indent="-342900" algn="l">
              <a:spcBef>
                <a:spcPct val="20000"/>
              </a:spcBef>
              <a:buClr>
                <a:schemeClr val="accent2"/>
              </a:buClr>
              <a:buFontTx/>
              <a:buChar cha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zh-CN" altLang="en-US"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zh-CN" altLang="en-US"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4080" y="836712"/>
            <a:ext cx="8086352" cy="725487"/>
          </a:xfrm>
        </p:spPr>
        <p:txBody>
          <a:bodyPr/>
          <a:lstStyle/>
          <a:p>
            <a:r>
              <a:rPr lang="zh-CN" altLang="en-US" sz="3200" b="1" dirty="0" smtClean="0">
                <a:solidFill>
                  <a:srgbClr val="C00000"/>
                </a:solidFill>
                <a:latin typeface="微软雅黑" pitchFamily="34" charset="-122"/>
                <a:ea typeface="微软雅黑" pitchFamily="34" charset="-122"/>
              </a:rPr>
              <a:t>超五类模块</a:t>
            </a:r>
            <a:endParaRPr lang="zh-CN" altLang="en-US" sz="3200" dirty="0">
              <a:latin typeface="微软雅黑" pitchFamily="34" charset="-122"/>
              <a:ea typeface="微软雅黑" pitchFamily="34" charset="-122"/>
            </a:endParaRPr>
          </a:p>
        </p:txBody>
      </p:sp>
      <p:sp>
        <p:nvSpPr>
          <p:cNvPr id="3" name="内容占位符 2"/>
          <p:cNvSpPr>
            <a:spLocks noGrp="1"/>
          </p:cNvSpPr>
          <p:nvPr>
            <p:ph idx="1"/>
          </p:nvPr>
        </p:nvSpPr>
        <p:spPr>
          <a:xfrm>
            <a:off x="539551" y="1556792"/>
            <a:ext cx="8158361" cy="4176464"/>
          </a:xfrm>
        </p:spPr>
        <p:txBody>
          <a:bodyPr/>
          <a:lstStyle/>
          <a:p>
            <a:pPr>
              <a:lnSpc>
                <a:spcPts val="2500"/>
              </a:lnSpc>
              <a:buNone/>
            </a:pPr>
            <a:r>
              <a:rPr lang="zh-CN" altLang="en-US" sz="2400" b="1" dirty="0" smtClean="0">
                <a:solidFill>
                  <a:srgbClr val="009999"/>
                </a:solidFill>
                <a:latin typeface="微软雅黑" pitchFamily="34" charset="-122"/>
                <a:ea typeface="微软雅黑" pitchFamily="34" charset="-122"/>
              </a:rPr>
              <a:t>超五类屏蔽免打线式模块</a:t>
            </a:r>
            <a:endParaRPr lang="en-US" altLang="zh-CN" sz="2400" b="1" dirty="0" smtClean="0">
              <a:solidFill>
                <a:srgbClr val="009999"/>
              </a:solidFill>
              <a:latin typeface="微软雅黑" pitchFamily="34" charset="-122"/>
              <a:ea typeface="微软雅黑" pitchFamily="34" charset="-122"/>
            </a:endParaRPr>
          </a:p>
          <a:p>
            <a:pPr lvl="0">
              <a:lnSpc>
                <a:spcPts val="2500"/>
              </a:lnSpc>
              <a:buClr>
                <a:schemeClr val="accent2"/>
              </a:buClr>
              <a:buFontTx/>
              <a:buChar char="·"/>
            </a:pPr>
            <a:r>
              <a:rPr lang="zh-CN" altLang="zh-CN" sz="1600" kern="1200" dirty="0" smtClean="0">
                <a:latin typeface="微软雅黑" pitchFamily="34" charset="-122"/>
                <a:ea typeface="微软雅黑" pitchFamily="34" charset="-122"/>
              </a:rPr>
              <a:t>易端接，免工具，排线盖设计，使双绞线的开绞长度小于</a:t>
            </a:r>
            <a:r>
              <a:rPr lang="en-US" altLang="zh-CN" sz="1600" kern="1200" dirty="0" smtClean="0">
                <a:latin typeface="微软雅黑" pitchFamily="34" charset="-122"/>
                <a:ea typeface="微软雅黑" pitchFamily="34" charset="-122"/>
              </a:rPr>
              <a:t>6mm</a:t>
            </a:r>
          </a:p>
          <a:p>
            <a:pPr lvl="0">
              <a:lnSpc>
                <a:spcPts val="2500"/>
              </a:lnSpc>
              <a:buClr>
                <a:schemeClr val="accent2"/>
              </a:buClr>
              <a:buFontTx/>
              <a:buChar char="·"/>
            </a:pPr>
            <a:r>
              <a:rPr lang="zh-CN" altLang="zh-CN" sz="1600" kern="1200" dirty="0" smtClean="0">
                <a:latin typeface="微软雅黑" pitchFamily="34" charset="-122"/>
                <a:ea typeface="微软雅黑" pitchFamily="34" charset="-122"/>
              </a:rPr>
              <a:t>整个模块外壳为全锌合金制作，实现完美屏蔽，提供高效的</a:t>
            </a:r>
            <a:r>
              <a:rPr lang="en-US" altLang="zh-CN" sz="1600" kern="1200" dirty="0" smtClean="0">
                <a:latin typeface="微软雅黑" pitchFamily="34" charset="-122"/>
                <a:ea typeface="微软雅黑" pitchFamily="34" charset="-122"/>
              </a:rPr>
              <a:t>EMC</a:t>
            </a:r>
            <a:r>
              <a:rPr lang="zh-CN" altLang="zh-CN" sz="1600" kern="1200" dirty="0" smtClean="0">
                <a:latin typeface="微软雅黑" pitchFamily="34" charset="-122"/>
                <a:ea typeface="微软雅黑" pitchFamily="34" charset="-122"/>
              </a:rPr>
              <a:t>性能</a:t>
            </a:r>
          </a:p>
          <a:p>
            <a:pPr lvl="0">
              <a:lnSpc>
                <a:spcPts val="2500"/>
              </a:lnSpc>
              <a:buClr>
                <a:schemeClr val="accent2"/>
              </a:buClr>
              <a:buFontTx/>
              <a:buChar char="·"/>
            </a:pPr>
            <a:r>
              <a:rPr lang="en-US" altLang="zh-CN" sz="1600" kern="1200" dirty="0" smtClean="0">
                <a:latin typeface="微软雅黑" pitchFamily="34" charset="-122"/>
                <a:ea typeface="微软雅黑" pitchFamily="34" charset="-122"/>
              </a:rPr>
              <a:t>IDC</a:t>
            </a:r>
            <a:r>
              <a:rPr lang="zh-CN" altLang="zh-CN" sz="1600" kern="1200" dirty="0" smtClean="0">
                <a:latin typeface="微软雅黑" pitchFamily="34" charset="-122"/>
                <a:ea typeface="微软雅黑" pitchFamily="34" charset="-122"/>
              </a:rPr>
              <a:t>端子可卡接</a:t>
            </a:r>
            <a:r>
              <a:rPr lang="en-US" altLang="zh-CN" sz="1600" kern="1200" dirty="0" smtClean="0">
                <a:latin typeface="微软雅黑" pitchFamily="34" charset="-122"/>
                <a:ea typeface="微软雅黑" pitchFamily="34" charset="-122"/>
              </a:rPr>
              <a:t>24</a:t>
            </a:r>
            <a:r>
              <a:rPr lang="zh-CN" altLang="zh-CN" sz="1600" kern="1200" dirty="0" smtClean="0">
                <a:latin typeface="微软雅黑" pitchFamily="34" charset="-122"/>
                <a:ea typeface="微软雅黑" pitchFamily="34" charset="-122"/>
              </a:rPr>
              <a:t>，</a:t>
            </a:r>
            <a:r>
              <a:rPr lang="en-US" altLang="zh-CN" sz="1600" kern="1200" dirty="0" smtClean="0">
                <a:latin typeface="微软雅黑" pitchFamily="34" charset="-122"/>
                <a:ea typeface="微软雅黑" pitchFamily="34" charset="-122"/>
              </a:rPr>
              <a:t>23&amp;22AWG</a:t>
            </a:r>
            <a:r>
              <a:rPr lang="zh-CN" altLang="zh-CN" sz="1600" kern="1200" dirty="0" smtClean="0">
                <a:latin typeface="微软雅黑" pitchFamily="34" charset="-122"/>
                <a:ea typeface="微软雅黑" pitchFamily="34" charset="-122"/>
              </a:rPr>
              <a:t>的线缆</a:t>
            </a:r>
          </a:p>
          <a:p>
            <a:pPr lvl="0">
              <a:lnSpc>
                <a:spcPts val="2500"/>
              </a:lnSpc>
              <a:buClr>
                <a:schemeClr val="accent2"/>
              </a:buClr>
              <a:buFontTx/>
              <a:buChar char="·"/>
            </a:pPr>
            <a:r>
              <a:rPr lang="zh-CN" altLang="zh-CN" sz="1600" kern="1200" dirty="0" smtClean="0">
                <a:latin typeface="微软雅黑" pitchFamily="34" charset="-122"/>
                <a:ea typeface="微软雅黑" pitchFamily="34" charset="-122"/>
              </a:rPr>
              <a:t>插座芯采用</a:t>
            </a:r>
            <a:r>
              <a:rPr lang="en-US" altLang="zh-CN" sz="1600" kern="1200" dirty="0" smtClean="0">
                <a:latin typeface="微软雅黑" pitchFamily="34" charset="-122"/>
                <a:ea typeface="微软雅黑" pitchFamily="34" charset="-122"/>
              </a:rPr>
              <a:t>50u</a:t>
            </a:r>
            <a:r>
              <a:rPr lang="zh-CN" altLang="zh-CN" sz="1600" kern="1200" dirty="0" smtClean="0">
                <a:latin typeface="微软雅黑" pitchFamily="34" charset="-122"/>
                <a:ea typeface="微软雅黑" pitchFamily="34" charset="-122"/>
              </a:rPr>
              <a:t>镀金</a:t>
            </a:r>
          </a:p>
          <a:p>
            <a:pPr lvl="0">
              <a:lnSpc>
                <a:spcPts val="2500"/>
              </a:lnSpc>
              <a:buClr>
                <a:schemeClr val="accent2"/>
              </a:buClr>
              <a:buFontTx/>
              <a:buChar char="·"/>
            </a:pPr>
            <a:r>
              <a:rPr lang="zh-CN" altLang="zh-CN" sz="1600" kern="1200" dirty="0" smtClean="0">
                <a:latin typeface="微软雅黑" pitchFamily="34" charset="-122"/>
                <a:ea typeface="微软雅黑" pitchFamily="34" charset="-122"/>
              </a:rPr>
              <a:t>排线盖两侧附有</a:t>
            </a:r>
            <a:r>
              <a:rPr lang="en-US" altLang="zh-CN" sz="1600" kern="1200" dirty="0" smtClean="0">
                <a:latin typeface="微软雅黑" pitchFamily="34" charset="-122"/>
                <a:ea typeface="微软雅黑" pitchFamily="34" charset="-122"/>
              </a:rPr>
              <a:t>T568A/B</a:t>
            </a:r>
            <a:r>
              <a:rPr lang="zh-CN" altLang="zh-CN" sz="1600" kern="1200" dirty="0" smtClean="0">
                <a:latin typeface="微软雅黑" pitchFamily="34" charset="-122"/>
                <a:ea typeface="微软雅黑" pitchFamily="34" charset="-122"/>
              </a:rPr>
              <a:t>两种色码标</a:t>
            </a:r>
          </a:p>
          <a:p>
            <a:pPr>
              <a:lnSpc>
                <a:spcPts val="2500"/>
              </a:lnSpc>
              <a:buClr>
                <a:schemeClr val="accent2"/>
              </a:buClr>
              <a:buFontTx/>
              <a:buChar char="·"/>
            </a:pPr>
            <a:r>
              <a:rPr lang="en-US" altLang="zh-CN" sz="1600" kern="1200" dirty="0" smtClean="0">
                <a:latin typeface="微软雅黑" pitchFamily="34" charset="-122"/>
                <a:ea typeface="微软雅黑" pitchFamily="34" charset="-122"/>
              </a:rPr>
              <a:t>8</a:t>
            </a:r>
            <a:r>
              <a:rPr lang="zh-CN" altLang="en-US" sz="1600" kern="1200" dirty="0" smtClean="0">
                <a:latin typeface="微软雅黑" pitchFamily="34" charset="-122"/>
                <a:ea typeface="微软雅黑" pitchFamily="34" charset="-122"/>
              </a:rPr>
              <a:t>根针芯均采用</a:t>
            </a:r>
            <a:r>
              <a:rPr lang="en-US" altLang="zh-CN" sz="1600" kern="1200" dirty="0" smtClean="0">
                <a:latin typeface="微软雅黑" pitchFamily="34" charset="-122"/>
                <a:ea typeface="微软雅黑" pitchFamily="34" charset="-122"/>
              </a:rPr>
              <a:t>50μinch</a:t>
            </a:r>
            <a:r>
              <a:rPr lang="zh-CN" altLang="en-US" sz="1600" kern="1200" dirty="0" smtClean="0">
                <a:latin typeface="微软雅黑" pitchFamily="34" charset="-122"/>
                <a:ea typeface="微软雅黑" pitchFamily="34" charset="-122"/>
              </a:rPr>
              <a:t>镀金</a:t>
            </a:r>
          </a:p>
          <a:p>
            <a:pPr lvl="0">
              <a:lnSpc>
                <a:spcPts val="2500"/>
              </a:lnSpc>
              <a:buClr>
                <a:schemeClr val="accent2"/>
              </a:buClr>
              <a:buFontTx/>
              <a:buChar char="·"/>
            </a:pPr>
            <a:r>
              <a:rPr lang="zh-CN" altLang="zh-CN" sz="1600" kern="1200" dirty="0" smtClean="0">
                <a:latin typeface="微软雅黑" pitchFamily="34" charset="-122"/>
                <a:ea typeface="微软雅黑" pitchFamily="34" charset="-122"/>
              </a:rPr>
              <a:t>可同时用于工作区信息面板及模块化配线架上</a:t>
            </a:r>
            <a:endParaRPr lang="en-US" altLang="zh-CN" sz="1600" kern="1200" dirty="0" smtClean="0">
              <a:latin typeface="微软雅黑" pitchFamily="34" charset="-122"/>
              <a:ea typeface="微软雅黑" pitchFamily="34" charset="-122"/>
            </a:endParaRPr>
          </a:p>
          <a:p>
            <a:pPr lvl="0">
              <a:lnSpc>
                <a:spcPts val="2500"/>
              </a:lnSpc>
              <a:buClr>
                <a:schemeClr val="accent2"/>
              </a:buClr>
              <a:buFontTx/>
              <a:buChar char="·"/>
            </a:pPr>
            <a:r>
              <a:rPr lang="zh-CN" altLang="en-US" sz="1600" kern="1200" dirty="0" smtClean="0">
                <a:latin typeface="微软雅黑" pitchFamily="34" charset="-122"/>
                <a:ea typeface="微软雅黑" pitchFamily="34" charset="-122"/>
              </a:rPr>
              <a:t>插拔次数高达</a:t>
            </a:r>
            <a:r>
              <a:rPr lang="en-US" altLang="zh-CN" sz="1600" kern="1200" dirty="0" smtClean="0">
                <a:latin typeface="微软雅黑" pitchFamily="34" charset="-122"/>
                <a:ea typeface="微软雅黑" pitchFamily="34" charset="-122"/>
              </a:rPr>
              <a:t>1500</a:t>
            </a:r>
            <a:r>
              <a:rPr lang="zh-CN" altLang="en-US" sz="1600" kern="1200" dirty="0" smtClean="0">
                <a:latin typeface="微软雅黑" pitchFamily="34" charset="-122"/>
                <a:ea typeface="微软雅黑" pitchFamily="34" charset="-122"/>
              </a:rPr>
              <a:t>次数以上</a:t>
            </a:r>
            <a:endParaRPr lang="en-US" altLang="zh-CN" sz="1600" kern="1200" dirty="0" smtClean="0">
              <a:latin typeface="微软雅黑" pitchFamily="34" charset="-122"/>
              <a:ea typeface="微软雅黑" pitchFamily="34" charset="-122"/>
            </a:endParaRPr>
          </a:p>
          <a:p>
            <a:pPr lvl="0">
              <a:lnSpc>
                <a:spcPts val="2500"/>
              </a:lnSpc>
              <a:buClr>
                <a:schemeClr val="accent2"/>
              </a:buClr>
              <a:buFontTx/>
              <a:buChar char="·"/>
            </a:pPr>
            <a:r>
              <a:rPr lang="zh-CN" altLang="en-US" sz="1600" kern="1200" dirty="0" smtClean="0">
                <a:latin typeface="微软雅黑" pitchFamily="34" charset="-122"/>
                <a:ea typeface="微软雅黑" pitchFamily="34" charset="-122"/>
              </a:rPr>
              <a:t>不影响传输速率的情况下可反复进行</a:t>
            </a:r>
            <a:r>
              <a:rPr lang="en-US" altLang="zh-CN" sz="1600" kern="1200" dirty="0" smtClean="0">
                <a:latin typeface="微软雅黑" pitchFamily="34" charset="-122"/>
                <a:ea typeface="微软雅黑" pitchFamily="34" charset="-122"/>
              </a:rPr>
              <a:t>250</a:t>
            </a:r>
            <a:r>
              <a:rPr lang="zh-CN" altLang="en-US" sz="1600" kern="1200" dirty="0" smtClean="0">
                <a:latin typeface="微软雅黑" pitchFamily="34" charset="-122"/>
                <a:ea typeface="微软雅黑" pitchFamily="34" charset="-122"/>
              </a:rPr>
              <a:t>以上端接</a:t>
            </a:r>
            <a:endParaRPr lang="zh-CN" altLang="zh-CN" sz="1600" kern="1200" dirty="0" smtClean="0">
              <a:latin typeface="微软雅黑" pitchFamily="34" charset="-122"/>
              <a:ea typeface="微软雅黑" pitchFamily="34" charset="-122"/>
            </a:endParaRPr>
          </a:p>
          <a:p>
            <a:endParaRPr lang="zh-CN" altLang="en-US" dirty="0"/>
          </a:p>
        </p:txBody>
      </p:sp>
      <p:pic>
        <p:nvPicPr>
          <p:cNvPr id="4" name="图片 3" descr="超五类屏蔽模块.tif"/>
          <p:cNvPicPr/>
          <p:nvPr/>
        </p:nvPicPr>
        <p:blipFill>
          <a:blip r:embed="rId2" cstate="print"/>
          <a:stretch>
            <a:fillRect/>
          </a:stretch>
        </p:blipFill>
        <p:spPr>
          <a:xfrm>
            <a:off x="5796136" y="3429000"/>
            <a:ext cx="2952328" cy="180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8367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超五类跳线</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556792"/>
            <a:ext cx="7500990" cy="4162214"/>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a:t>
            </a:r>
            <a:r>
              <a:rPr lang="en-US" altLang="zh-CN" sz="2400" b="1" dirty="0" smtClean="0">
                <a:solidFill>
                  <a:srgbClr val="009999"/>
                </a:solidFill>
                <a:latin typeface="微软雅黑" pitchFamily="34" charset="-122"/>
                <a:ea typeface="微软雅黑" pitchFamily="34" charset="-122"/>
              </a:rPr>
              <a:t>UTP</a:t>
            </a:r>
            <a:r>
              <a:rPr lang="zh-CN" altLang="en-US" sz="2400" b="1" dirty="0" smtClean="0">
                <a:solidFill>
                  <a:srgbClr val="009999"/>
                </a:solidFill>
                <a:latin typeface="微软雅黑" pitchFamily="34" charset="-122"/>
                <a:ea typeface="微软雅黑" pitchFamily="34" charset="-122"/>
              </a:rPr>
              <a:t>跳线</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24 AWG </a:t>
            </a:r>
            <a:r>
              <a:rPr lang="zh-CN" altLang="en-US" sz="1600" dirty="0" smtClean="0">
                <a:latin typeface="微软雅黑" pitchFamily="34" charset="-122"/>
                <a:ea typeface="微软雅黑" pitchFamily="34" charset="-122"/>
              </a:rPr>
              <a:t>多股线 </a:t>
            </a:r>
            <a:r>
              <a:rPr lang="en-US" altLang="zh-CN" sz="1600" dirty="0" smtClean="0">
                <a:latin typeface="微软雅黑" pitchFamily="34" charset="-122"/>
                <a:ea typeface="微软雅黑" pitchFamily="34" charset="-122"/>
              </a:rPr>
              <a:t>UTP </a:t>
            </a:r>
            <a:r>
              <a:rPr lang="zh-CN" altLang="en-US" sz="1600" dirty="0" smtClean="0">
                <a:latin typeface="微软雅黑" pitchFamily="34" charset="-122"/>
                <a:ea typeface="微软雅黑" pitchFamily="34" charset="-122"/>
              </a:rPr>
              <a:t>电缆</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增强的模块化插头和电缆设计</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优越的管道性能</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超过 </a:t>
            </a:r>
            <a:r>
              <a:rPr lang="en-US" altLang="zh-CN" sz="1600" dirty="0" smtClean="0">
                <a:latin typeface="微软雅黑" pitchFamily="34" charset="-122"/>
                <a:ea typeface="微软雅黑" pitchFamily="34" charset="-122"/>
              </a:rPr>
              <a:t>FCC Part 68 </a:t>
            </a:r>
            <a:r>
              <a:rPr lang="zh-CN" altLang="en-US" sz="1600" dirty="0" smtClean="0">
                <a:latin typeface="微软雅黑" pitchFamily="34" charset="-122"/>
                <a:ea typeface="微软雅黑" pitchFamily="34" charset="-122"/>
              </a:rPr>
              <a:t>和 </a:t>
            </a:r>
            <a:r>
              <a:rPr lang="en-US" altLang="zh-CN" sz="1600" dirty="0" smtClean="0">
                <a:latin typeface="微软雅黑" pitchFamily="34" charset="-122"/>
                <a:ea typeface="微软雅黑" pitchFamily="34" charset="-122"/>
              </a:rPr>
              <a:t>IEC 603-7 </a:t>
            </a:r>
            <a:r>
              <a:rPr lang="zh-CN" altLang="en-US" sz="1600" dirty="0" smtClean="0">
                <a:latin typeface="微软雅黑" pitchFamily="34" charset="-122"/>
                <a:ea typeface="微软雅黑" pitchFamily="34" charset="-122"/>
              </a:rPr>
              <a:t>标准</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备屏蔽与非屏蔽选件</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提供多种颜色和长度选择</a:t>
            </a:r>
          </a:p>
          <a:p>
            <a:pPr marL="342900" indent="-342900" algn="l">
              <a:spcBef>
                <a:spcPct val="20000"/>
              </a:spcBef>
              <a:buClr>
                <a:schemeClr val="accent2"/>
              </a:buClr>
              <a:buFontTx/>
              <a:buChar cha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zh-CN" altLang="en-US"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zh-CN" altLang="en-US"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graphicFrame>
        <p:nvGraphicFramePr>
          <p:cNvPr id="231427" name="Object 3"/>
          <p:cNvGraphicFramePr>
            <a:graphicFrameLocks noChangeAspect="1"/>
          </p:cNvGraphicFramePr>
          <p:nvPr/>
        </p:nvGraphicFramePr>
        <p:xfrm>
          <a:off x="1475656" y="4293096"/>
          <a:ext cx="1676400" cy="1573212"/>
        </p:xfrm>
        <a:graphic>
          <a:graphicData uri="http://schemas.openxmlformats.org/presentationml/2006/ole">
            <mc:AlternateContent xmlns:mc="http://schemas.openxmlformats.org/markup-compatibility/2006">
              <mc:Choice xmlns:v="urn:schemas-microsoft-com:vml" Requires="v">
                <p:oleObj spid="_x0000_s231435" name="位图图像" r:id="rId3" imgW="2790476" imgH="2619048" progId="PBrush">
                  <p:embed/>
                </p:oleObj>
              </mc:Choice>
              <mc:Fallback>
                <p:oleObj name="位图图像" r:id="rId3" imgW="2790476" imgH="2619048" progId="PBrush">
                  <p:embed/>
                  <p:pic>
                    <p:nvPicPr>
                      <p:cNvPr id="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4293096"/>
                        <a:ext cx="1676400" cy="1573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1428" name="Object 4"/>
          <p:cNvGraphicFramePr>
            <a:graphicFrameLocks noChangeAspect="1"/>
          </p:cNvGraphicFramePr>
          <p:nvPr/>
        </p:nvGraphicFramePr>
        <p:xfrm>
          <a:off x="4786313" y="4117305"/>
          <a:ext cx="3143250" cy="1831975"/>
        </p:xfrm>
        <a:graphic>
          <a:graphicData uri="http://schemas.openxmlformats.org/presentationml/2006/ole">
            <mc:AlternateContent xmlns:mc="http://schemas.openxmlformats.org/markup-compatibility/2006">
              <mc:Choice xmlns:v="urn:schemas-microsoft-com:vml" Requires="v">
                <p:oleObj spid="_x0000_s231436" r:id="rId5" imgW="4695238" imgH="2734057" progId="PBrush">
                  <p:embed/>
                </p:oleObj>
              </mc:Choice>
              <mc:Fallback>
                <p:oleObj r:id="rId5" imgW="4695238" imgH="2734057" progId="PBrush">
                  <p:embed/>
                  <p:pic>
                    <p:nvPicPr>
                      <p:cNvPr id="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6313" y="4117305"/>
                        <a:ext cx="3143250" cy="1831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78531" name="Picture 3" descr="E:\Vcom\技术部提供产品资料\新渠道产品\CAT5E非屏蔽配线架2.tif"/>
          <p:cNvPicPr>
            <a:picLocks noChangeAspect="1" noChangeArrowheads="1"/>
          </p:cNvPicPr>
          <p:nvPr/>
        </p:nvPicPr>
        <p:blipFill>
          <a:blip r:embed="rId3" cstate="print"/>
          <a:srcRect/>
          <a:stretch>
            <a:fillRect/>
          </a:stretch>
        </p:blipFill>
        <p:spPr bwMode="auto">
          <a:xfrm>
            <a:off x="5436096" y="3717032"/>
            <a:ext cx="3356764" cy="2232248"/>
          </a:xfrm>
          <a:prstGeom prst="rect">
            <a:avLst/>
          </a:prstGeom>
          <a:noFill/>
        </p:spPr>
      </p:pic>
      <p:sp>
        <p:nvSpPr>
          <p:cNvPr id="75778" name="Rectangle 2"/>
          <p:cNvSpPr>
            <a:spLocks noGrp="1" noChangeArrowheads="1"/>
          </p:cNvSpPr>
          <p:nvPr>
            <p:ph type="title"/>
          </p:nvPr>
        </p:nvSpPr>
        <p:spPr>
          <a:xfrm>
            <a:off x="642910" y="8367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超五类配线架</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3714776"/>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类非屏蔽固定端口配线架</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19inch</a:t>
            </a:r>
            <a:r>
              <a:rPr lang="zh-CN" altLang="en-US" sz="1600" dirty="0" smtClean="0">
                <a:latin typeface="微软雅黑" pitchFamily="34" charset="-122"/>
                <a:ea typeface="微软雅黑" pitchFamily="34" charset="-122"/>
              </a:rPr>
              <a:t>标准机架式安装</a:t>
            </a:r>
            <a:r>
              <a:rPr lang="en-US" altLang="zh-CN" sz="1600" dirty="0" smtClean="0">
                <a:latin typeface="微软雅黑" pitchFamily="34" charset="-122"/>
                <a:ea typeface="微软雅黑" pitchFamily="34" charset="-122"/>
              </a:rPr>
              <a:t>24</a:t>
            </a:r>
            <a:r>
              <a:rPr lang="zh-CN" altLang="en-US" sz="1600" dirty="0" smtClean="0">
                <a:latin typeface="微软雅黑" pitchFamily="34" charset="-122"/>
                <a:ea typeface="微软雅黑" pitchFamily="34" charset="-122"/>
              </a:rPr>
              <a:t>个端口</a:t>
            </a:r>
            <a:endParaRPr lang="en-US" altLang="zh-CN" sz="1600" dirty="0" smtClean="0">
              <a:latin typeface="微软雅黑" pitchFamily="34" charset="-122"/>
              <a:ea typeface="微软雅黑" pitchFamily="34" charset="-122"/>
            </a:endParaRPr>
          </a:p>
          <a:p>
            <a:pPr marL="342900" lvl="1"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高度</a:t>
            </a:r>
            <a:r>
              <a:rPr lang="en-US" altLang="zh-CN" sz="1600" dirty="0" smtClean="0">
                <a:latin typeface="微软雅黑" pitchFamily="34" charset="-122"/>
                <a:ea typeface="微软雅黑" pitchFamily="34" charset="-122"/>
              </a:rPr>
              <a:t>1u</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打线钳操作，相对于在机柜端端接模块更加方便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对信息点数目较大的项目可以提供较好的解决方案</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配线架背面附有</a:t>
            </a:r>
            <a:r>
              <a:rPr lang="en-US" altLang="zh-CN" sz="1600" dirty="0" smtClean="0">
                <a:latin typeface="微软雅黑" pitchFamily="34" charset="-122"/>
                <a:ea typeface="微软雅黑" pitchFamily="34" charset="-122"/>
              </a:rPr>
              <a:t>T568A/B</a:t>
            </a:r>
            <a:r>
              <a:rPr lang="zh-CN" altLang="en-US" sz="1600" dirty="0" smtClean="0">
                <a:latin typeface="微软雅黑" pitchFamily="34" charset="-122"/>
                <a:ea typeface="微软雅黑" pitchFamily="34" charset="-122"/>
              </a:rPr>
              <a:t>两种线序标识，方便进行线缆端接</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配线架固定采用金属螺丝，牢固可靠</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配线架后背备有可拆卸的绑线托架</a:t>
            </a:r>
            <a:endParaRPr lang="en-US" altLang="zh-CN" sz="1600" dirty="0" smtClean="0">
              <a:latin typeface="微软雅黑" pitchFamily="34" charset="-122"/>
              <a:ea typeface="微软雅黑" pitchFamily="34"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pic>
        <p:nvPicPr>
          <p:cNvPr id="278529" name="Picture 1" descr="E:\Vcom\技术部提供产品资料\新渠道产品\CAT5E非屏蔽配线架背面1.tif"/>
          <p:cNvPicPr>
            <a:picLocks noChangeAspect="1" noChangeArrowheads="1"/>
          </p:cNvPicPr>
          <p:nvPr/>
        </p:nvPicPr>
        <p:blipFill>
          <a:blip r:embed="rId4" cstate="print"/>
          <a:srcRect/>
          <a:stretch>
            <a:fillRect/>
          </a:stretch>
        </p:blipFill>
        <p:spPr bwMode="auto">
          <a:xfrm>
            <a:off x="6256275" y="2204864"/>
            <a:ext cx="2887725" cy="1872208"/>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5" name="Picture 1" descr="E:\Vcom\技术部提供产品资料\新渠道产品\CAT5E屏蔽配线架1.tif"/>
          <p:cNvPicPr>
            <a:picLocks noChangeAspect="1" noChangeArrowheads="1" noCrop="1"/>
          </p:cNvPicPr>
          <p:nvPr/>
        </p:nvPicPr>
        <p:blipFill>
          <a:blip r:embed="rId2" cstate="print"/>
          <a:srcRect/>
          <a:stretch>
            <a:fillRect/>
          </a:stretch>
        </p:blipFill>
        <p:spPr bwMode="auto">
          <a:xfrm>
            <a:off x="5004618" y="1844824"/>
            <a:ext cx="4139382" cy="2304256"/>
          </a:xfrm>
          <a:prstGeom prst="rect">
            <a:avLst/>
          </a:prstGeom>
          <a:noFill/>
        </p:spPr>
      </p:pic>
      <p:sp>
        <p:nvSpPr>
          <p:cNvPr id="75778" name="Rectangle 2"/>
          <p:cNvSpPr>
            <a:spLocks noGrp="1" noChangeArrowheads="1"/>
          </p:cNvSpPr>
          <p:nvPr>
            <p:ph type="title"/>
          </p:nvPr>
        </p:nvSpPr>
        <p:spPr>
          <a:xfrm>
            <a:off x="642910" y="8367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超五类配线架</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3714776"/>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类屏蔽固定端口配线架</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19inch</a:t>
            </a:r>
            <a:r>
              <a:rPr lang="zh-CN" altLang="en-US" sz="1600" dirty="0" smtClean="0">
                <a:latin typeface="微软雅黑" pitchFamily="34" charset="-122"/>
                <a:ea typeface="微软雅黑" pitchFamily="34" charset="-122"/>
              </a:rPr>
              <a:t>标准机架式安装</a:t>
            </a:r>
            <a:r>
              <a:rPr lang="en-US" altLang="zh-CN" sz="1600" dirty="0" smtClean="0">
                <a:latin typeface="微软雅黑" pitchFamily="34" charset="-122"/>
                <a:ea typeface="微软雅黑" pitchFamily="34" charset="-122"/>
              </a:rPr>
              <a:t>24</a:t>
            </a:r>
            <a:r>
              <a:rPr lang="zh-CN" altLang="en-US" sz="1600" dirty="0" smtClean="0">
                <a:latin typeface="微软雅黑" pitchFamily="34" charset="-122"/>
                <a:ea typeface="微软雅黑" pitchFamily="34" charset="-122"/>
              </a:rPr>
              <a:t>个端口</a:t>
            </a:r>
            <a:endParaRPr lang="en-US" altLang="zh-CN" sz="1600" dirty="0" smtClean="0">
              <a:latin typeface="微软雅黑" pitchFamily="34" charset="-122"/>
              <a:ea typeface="微软雅黑" pitchFamily="34" charset="-122"/>
            </a:endParaRPr>
          </a:p>
          <a:p>
            <a:pPr marL="342900" lvl="1"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高度</a:t>
            </a:r>
            <a:r>
              <a:rPr lang="en-US" altLang="zh-CN" sz="1600" dirty="0" smtClean="0">
                <a:latin typeface="微软雅黑" pitchFamily="34" charset="-122"/>
                <a:ea typeface="微软雅黑" pitchFamily="34" charset="-122"/>
              </a:rPr>
              <a:t>1u</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打线钳操作，相对于在机柜端端接模块更加方便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屏蔽配线架采用</a:t>
            </a:r>
            <a:r>
              <a:rPr lang="en-US" altLang="zh-CN" sz="1600" dirty="0" smtClean="0">
                <a:latin typeface="微软雅黑" pitchFamily="34" charset="-122"/>
                <a:ea typeface="微软雅黑" pitchFamily="34" charset="-122"/>
              </a:rPr>
              <a:t>360°</a:t>
            </a:r>
            <a:r>
              <a:rPr lang="zh-CN" altLang="en-US" sz="1600" dirty="0" smtClean="0">
                <a:latin typeface="微软雅黑" pitchFamily="34" charset="-122"/>
                <a:ea typeface="微软雅黑" pitchFamily="34" charset="-122"/>
              </a:rPr>
              <a:t>全屏蔽壳体设计，接地方便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对信息点数目较大的项目可以提供较好的解决方案</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配线架背面附有</a:t>
            </a:r>
            <a:r>
              <a:rPr lang="en-US" altLang="zh-CN" sz="1600" dirty="0" smtClean="0">
                <a:latin typeface="微软雅黑" pitchFamily="34" charset="-122"/>
                <a:ea typeface="微软雅黑" pitchFamily="34" charset="-122"/>
              </a:rPr>
              <a:t>T568A/B</a:t>
            </a:r>
            <a:r>
              <a:rPr lang="zh-CN" altLang="en-US" sz="1600" dirty="0" smtClean="0">
                <a:latin typeface="微软雅黑" pitchFamily="34" charset="-122"/>
                <a:ea typeface="微软雅黑" pitchFamily="34" charset="-122"/>
              </a:rPr>
              <a:t>两种线序标识，方便进行线缆端接</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配线架固定采用金属螺丝，牢固可靠</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配线架后背备有可拆卸的绑线托架</a:t>
            </a:r>
            <a:endParaRPr lang="en-US" altLang="zh-CN" sz="1600" dirty="0" smtClean="0">
              <a:latin typeface="微软雅黑" pitchFamily="34" charset="-122"/>
              <a:ea typeface="微软雅黑" pitchFamily="34"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8367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超五类配线架</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3714776"/>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类非屏蔽模块化配线架</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19inch</a:t>
            </a:r>
            <a:r>
              <a:rPr lang="zh-CN" altLang="en-US" sz="1600" dirty="0" smtClean="0">
                <a:latin typeface="微软雅黑" pitchFamily="34" charset="-122"/>
                <a:ea typeface="微软雅黑" pitchFamily="34" charset="-122"/>
              </a:rPr>
              <a:t>标准机架式安装</a:t>
            </a:r>
            <a:r>
              <a:rPr lang="en-US" altLang="zh-CN" sz="1600" dirty="0" smtClean="0">
                <a:latin typeface="微软雅黑" pitchFamily="34" charset="-122"/>
                <a:ea typeface="微软雅黑" pitchFamily="34" charset="-122"/>
              </a:rPr>
              <a:t>24</a:t>
            </a:r>
            <a:r>
              <a:rPr lang="zh-CN" altLang="en-US" sz="1600" dirty="0" smtClean="0">
                <a:latin typeface="微软雅黑" pitchFamily="34" charset="-122"/>
                <a:ea typeface="微软雅黑" pitchFamily="34" charset="-122"/>
              </a:rPr>
              <a:t>个端口</a:t>
            </a:r>
            <a:endParaRPr lang="en-US" altLang="zh-CN" sz="1600" dirty="0" smtClean="0">
              <a:latin typeface="微软雅黑" pitchFamily="34" charset="-122"/>
              <a:ea typeface="微软雅黑" pitchFamily="34" charset="-122"/>
            </a:endParaRPr>
          </a:p>
          <a:p>
            <a:pPr marL="342900" lvl="1"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高度</a:t>
            </a:r>
            <a:r>
              <a:rPr lang="en-US" altLang="zh-CN" sz="1600" dirty="0" smtClean="0">
                <a:latin typeface="微软雅黑" pitchFamily="34" charset="-122"/>
                <a:ea typeface="微软雅黑" pitchFamily="34" charset="-122"/>
              </a:rPr>
              <a:t>1u</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模块化，可卡接免打模块也可卡接打线模块</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模块化的好处在于用户可以根据自身对信息点实际需要来配置相对应的模块</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配线架后背备有可拆卸的绑线托架</a:t>
            </a:r>
            <a:endParaRPr lang="en-US" altLang="zh-CN" sz="1600" dirty="0" smtClean="0">
              <a:latin typeface="微软雅黑" pitchFamily="34" charset="-122"/>
              <a:ea typeface="微软雅黑" pitchFamily="34" charset="-122"/>
            </a:endParaRPr>
          </a:p>
          <a:p>
            <a:pPr marL="342900" indent="-342900" algn="l">
              <a:spcBef>
                <a:spcPct val="20000"/>
              </a:spcBef>
              <a:buClr>
                <a:schemeClr val="accent2"/>
              </a:buCl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pic>
        <p:nvPicPr>
          <p:cNvPr id="276481" name="Picture 1" descr="E:\Vcom\技术部提供产品资料\新渠道产品\UTP模块化配线架1.tif"/>
          <p:cNvPicPr>
            <a:picLocks noChangeAspect="1" noChangeArrowheads="1"/>
          </p:cNvPicPr>
          <p:nvPr/>
        </p:nvPicPr>
        <p:blipFill>
          <a:blip r:embed="rId2" cstate="print"/>
          <a:srcRect/>
          <a:stretch>
            <a:fillRect/>
          </a:stretch>
        </p:blipFill>
        <p:spPr bwMode="auto">
          <a:xfrm>
            <a:off x="4355975" y="4005064"/>
            <a:ext cx="4420955" cy="158417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928670"/>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超五类配线架</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3714776"/>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类屏蔽模块化配线架</a:t>
            </a:r>
            <a:endParaRPr lang="en-US" altLang="zh-CN" sz="2400" b="1" dirty="0" smtClean="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19inch</a:t>
            </a:r>
            <a:r>
              <a:rPr lang="zh-CN" altLang="en-US" sz="1600" dirty="0" smtClean="0">
                <a:latin typeface="微软雅黑" pitchFamily="34" charset="-122"/>
                <a:ea typeface="微软雅黑" pitchFamily="34" charset="-122"/>
              </a:rPr>
              <a:t>标准机架式安装</a:t>
            </a:r>
            <a:r>
              <a:rPr lang="en-US" altLang="zh-CN" sz="1600" dirty="0" smtClean="0">
                <a:latin typeface="微软雅黑" pitchFamily="34" charset="-122"/>
                <a:ea typeface="微软雅黑" pitchFamily="34" charset="-122"/>
              </a:rPr>
              <a:t>24</a:t>
            </a:r>
            <a:r>
              <a:rPr lang="zh-CN" altLang="en-US" sz="1600" dirty="0" smtClean="0">
                <a:latin typeface="微软雅黑" pitchFamily="34" charset="-122"/>
                <a:ea typeface="微软雅黑" pitchFamily="34" charset="-122"/>
              </a:rPr>
              <a:t>个端口</a:t>
            </a:r>
            <a:endParaRPr lang="en-US" altLang="zh-CN" sz="1600" dirty="0" smtClean="0">
              <a:latin typeface="微软雅黑" pitchFamily="34" charset="-122"/>
              <a:ea typeface="微软雅黑" pitchFamily="34" charset="-122"/>
            </a:endParaRPr>
          </a:p>
          <a:p>
            <a:pPr marL="342900" lvl="1"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高度</a:t>
            </a:r>
            <a:r>
              <a:rPr lang="en-US" altLang="zh-CN" sz="1600" dirty="0" smtClean="0">
                <a:latin typeface="微软雅黑" pitchFamily="34" charset="-122"/>
                <a:ea typeface="微软雅黑" pitchFamily="34" charset="-122"/>
              </a:rPr>
              <a:t>1u</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模块化，可卡接屏蔽模块，接地方便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模块化的好处在于用户可以根据自身对信息点实际需要来配置相对应的模块</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配线架后背备有可拆卸的绑线托架</a:t>
            </a:r>
            <a:endParaRPr lang="en-US" altLang="zh-CN" sz="1600" dirty="0" smtClean="0">
              <a:latin typeface="微软雅黑" pitchFamily="34" charset="-122"/>
              <a:ea typeface="微软雅黑" pitchFamily="34" charset="-122"/>
            </a:endParaRPr>
          </a:p>
          <a:p>
            <a:pPr marL="342900" indent="-342900" algn="l">
              <a:spcBef>
                <a:spcPct val="20000"/>
              </a:spcBef>
              <a:buClr>
                <a:schemeClr val="accent2"/>
              </a:buCl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pic>
        <p:nvPicPr>
          <p:cNvPr id="275458" name="Picture 2" descr="E:\Vcom\技术部提供产品资料\新渠道产品\UTP模块化配线架012.tif"/>
          <p:cNvPicPr>
            <a:picLocks noChangeAspect="1" noChangeArrowheads="1"/>
          </p:cNvPicPr>
          <p:nvPr/>
        </p:nvPicPr>
        <p:blipFill>
          <a:blip r:embed="rId2" cstate="print"/>
          <a:srcRect/>
          <a:stretch>
            <a:fillRect/>
          </a:stretch>
        </p:blipFill>
        <p:spPr bwMode="auto">
          <a:xfrm>
            <a:off x="5292080" y="3501008"/>
            <a:ext cx="2892976" cy="2410813"/>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444208" y="4221088"/>
            <a:ext cx="2038350" cy="1676400"/>
            <a:chOff x="5651500" y="4200525"/>
            <a:chExt cx="2038350" cy="1676400"/>
          </a:xfrm>
        </p:grpSpPr>
        <p:pic>
          <p:nvPicPr>
            <p:cNvPr id="6" name="Picture 4" descr="PL45"/>
            <p:cNvPicPr>
              <a:picLocks noChangeAspect="1" noChangeArrowheads="1"/>
            </p:cNvPicPr>
            <p:nvPr/>
          </p:nvPicPr>
          <p:blipFill>
            <a:blip r:embed="rId2" cstate="print"/>
            <a:srcRect/>
            <a:stretch>
              <a:fillRect/>
            </a:stretch>
          </p:blipFill>
          <p:spPr bwMode="auto">
            <a:xfrm>
              <a:off x="5651500" y="4200525"/>
              <a:ext cx="2038350" cy="1676400"/>
            </a:xfrm>
            <a:prstGeom prst="rect">
              <a:avLst/>
            </a:prstGeom>
            <a:noFill/>
          </p:spPr>
        </p:pic>
        <p:sp>
          <p:nvSpPr>
            <p:cNvPr id="7" name="Oval 5"/>
            <p:cNvSpPr>
              <a:spLocks noChangeArrowheads="1"/>
            </p:cNvSpPr>
            <p:nvPr/>
          </p:nvSpPr>
          <p:spPr bwMode="auto">
            <a:xfrm>
              <a:off x="5651500" y="4221163"/>
              <a:ext cx="2016125" cy="1655762"/>
            </a:xfrm>
            <a:prstGeom prst="ellipse">
              <a:avLst/>
            </a:prstGeom>
            <a:noFill/>
            <a:ln w="9525" algn="ctr">
              <a:solidFill>
                <a:schemeClr val="hlink"/>
              </a:solidFill>
              <a:round/>
              <a:headEnd/>
              <a:tailEnd/>
            </a:ln>
            <a:effectLst>
              <a:prstShdw prst="shdw17" dist="17961" dir="2700000">
                <a:schemeClr val="accent1"/>
              </a:prstShdw>
            </a:effectLst>
          </p:spPr>
          <p:txBody>
            <a:bodyPr wrap="none" anchor="ctr"/>
            <a:lstStyle/>
            <a:p>
              <a:endParaRPr lang="zh-CN" altLang="en-US"/>
            </a:p>
          </p:txBody>
        </p:sp>
      </p:grpSp>
      <p:sp>
        <p:nvSpPr>
          <p:cNvPr id="75778" name="Rectangle 2"/>
          <p:cNvSpPr>
            <a:spLocks noGrp="1" noChangeArrowheads="1"/>
          </p:cNvSpPr>
          <p:nvPr>
            <p:ph type="title"/>
          </p:nvPr>
        </p:nvSpPr>
        <p:spPr>
          <a:xfrm>
            <a:off x="642910" y="928670"/>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超五类水晶头</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4143404"/>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类水晶头</a:t>
            </a:r>
            <a:endParaRPr lang="en-US" altLang="zh-CN" sz="2400" b="1" dirty="0">
              <a:solidFill>
                <a:srgbClr val="009999"/>
              </a:solidFill>
              <a:latin typeface="微软雅黑" pitchFamily="34" charset="-122"/>
              <a:ea typeface="微软雅黑" pitchFamily="34" charset="-122"/>
            </a:endParaRP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由标准材质（磷铜；镀金：</a:t>
            </a:r>
            <a:r>
              <a:rPr lang="en-US" altLang="zh-CN" sz="1600" dirty="0" smtClean="0">
                <a:latin typeface="微软雅黑" pitchFamily="34" charset="-122"/>
                <a:ea typeface="微软雅黑" pitchFamily="34" charset="-122"/>
              </a:rPr>
              <a:t>50μm;</a:t>
            </a:r>
            <a:r>
              <a:rPr lang="zh-CN" altLang="en-US" sz="1600" dirty="0" smtClean="0">
                <a:latin typeface="微软雅黑" pitchFamily="34" charset="-122"/>
                <a:ea typeface="微软雅黑" pitchFamily="34" charset="-122"/>
              </a:rPr>
              <a:t>镀镍：</a:t>
            </a:r>
            <a:r>
              <a:rPr lang="en-US" altLang="zh-CN" sz="1600" dirty="0" smtClean="0">
                <a:latin typeface="微软雅黑" pitchFamily="34" charset="-122"/>
                <a:ea typeface="微软雅黑" pitchFamily="34" charset="-122"/>
              </a:rPr>
              <a:t>100μm </a:t>
            </a:r>
            <a:r>
              <a:rPr lang="zh-CN" altLang="en-US" sz="1600" dirty="0" smtClean="0">
                <a:latin typeface="微软雅黑" pitchFamily="34" charset="-122"/>
                <a:ea typeface="微软雅黑" pitchFamily="34" charset="-122"/>
              </a:rPr>
              <a:t>）制成，所有水晶头均符合</a:t>
            </a:r>
            <a:r>
              <a:rPr lang="en-US" altLang="zh-CN" sz="1600" dirty="0" smtClean="0">
                <a:latin typeface="微软雅黑" pitchFamily="34" charset="-122"/>
                <a:ea typeface="微软雅黑" pitchFamily="34" charset="-122"/>
              </a:rPr>
              <a:t>Cat5E</a:t>
            </a:r>
            <a:r>
              <a:rPr lang="zh-CN" altLang="en-US" sz="1600" dirty="0" smtClean="0">
                <a:latin typeface="微软雅黑" pitchFamily="34" charset="-122"/>
                <a:ea typeface="微软雅黑" pitchFamily="34" charset="-122"/>
              </a:rPr>
              <a:t>类标准</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国际标准</a:t>
            </a:r>
            <a:r>
              <a:rPr lang="en-US" altLang="zh-CN" sz="1600" dirty="0" smtClean="0">
                <a:latin typeface="微软雅黑" pitchFamily="34" charset="-122"/>
                <a:ea typeface="微软雅黑" pitchFamily="34" charset="-122"/>
              </a:rPr>
              <a:t>ISO/IEC11801</a:t>
            </a:r>
            <a:r>
              <a:rPr lang="zh-CN" altLang="en-US" sz="1600" dirty="0" smtClean="0">
                <a:latin typeface="微软雅黑" pitchFamily="34" charset="-122"/>
                <a:ea typeface="微软雅黑" pitchFamily="34" charset="-122"/>
              </a:rPr>
              <a:t>超五类设计标准，可作为数据传输中连接电缆使用</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采用</a:t>
            </a:r>
            <a:r>
              <a:rPr lang="en-US" altLang="zh-CN" sz="1600" dirty="0" smtClean="0">
                <a:latin typeface="微软雅黑" pitchFamily="34" charset="-122"/>
                <a:ea typeface="微软雅黑" pitchFamily="34" charset="-122"/>
              </a:rPr>
              <a:t>50μinch</a:t>
            </a:r>
            <a:r>
              <a:rPr lang="zh-CN" altLang="en-US" sz="1600" dirty="0" smtClean="0">
                <a:latin typeface="微软雅黑" pitchFamily="34" charset="-122"/>
                <a:ea typeface="微软雅黑" pitchFamily="34" charset="-122"/>
              </a:rPr>
              <a:t>镀金水晶头，确保产品的优异性能</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水晶头</a:t>
            </a:r>
            <a:r>
              <a:rPr lang="en-US" altLang="zh-CN" sz="1600" dirty="0" smtClean="0">
                <a:latin typeface="微软雅黑" pitchFamily="34" charset="-122"/>
                <a:ea typeface="微软雅黑" pitchFamily="34" charset="-122"/>
              </a:rPr>
              <a:t>RJ45</a:t>
            </a:r>
            <a:r>
              <a:rPr lang="zh-CN" altLang="en-US" sz="1600" dirty="0" smtClean="0">
                <a:latin typeface="微软雅黑" pitchFamily="34" charset="-122"/>
                <a:ea typeface="微软雅黑" pitchFamily="34" charset="-122"/>
              </a:rPr>
              <a:t>采用射出成型，保证线缆和水晶头之间的连接</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屏蔽水晶头采用</a:t>
            </a:r>
            <a:r>
              <a:rPr lang="en-US" altLang="zh-CN" sz="1600" dirty="0" smtClean="0">
                <a:latin typeface="微软雅黑" pitchFamily="34" charset="-122"/>
                <a:ea typeface="微软雅黑" pitchFamily="34" charset="-122"/>
              </a:rPr>
              <a:t>100μinch</a:t>
            </a:r>
            <a:r>
              <a:rPr lang="zh-CN" altLang="en-US" sz="1600" dirty="0" smtClean="0">
                <a:latin typeface="微软雅黑" pitchFamily="34" charset="-122"/>
                <a:ea typeface="微软雅黑" pitchFamily="34" charset="-122"/>
              </a:rPr>
              <a:t>镀镍片，起到很好的屏蔽效果</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接线方式：</a:t>
            </a:r>
            <a:r>
              <a:rPr lang="en-US" altLang="zh-CN" sz="1600" dirty="0" smtClean="0">
                <a:latin typeface="微软雅黑" pitchFamily="34" charset="-122"/>
                <a:ea typeface="微软雅黑" pitchFamily="34" charset="-122"/>
              </a:rPr>
              <a:t>568B-568B</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568A-568B</a:t>
            </a:r>
            <a:r>
              <a:rPr lang="zh-CN" altLang="en-US" sz="1600" dirty="0" smtClean="0">
                <a:latin typeface="微软雅黑" pitchFamily="34" charset="-122"/>
                <a:ea typeface="微软雅黑" pitchFamily="34" charset="-122"/>
              </a:rPr>
              <a:t>（交叉接线），</a:t>
            </a:r>
            <a:r>
              <a:rPr lang="en-US" altLang="zh-CN" sz="1600" dirty="0" smtClean="0">
                <a:latin typeface="微软雅黑" pitchFamily="34" charset="-122"/>
                <a:ea typeface="微软雅黑" pitchFamily="34" charset="-122"/>
              </a:rPr>
              <a:t>568A-568A</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产品有二叉、三叉可供选择</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无损耗插拔次数可达</a:t>
            </a:r>
            <a:r>
              <a:rPr lang="en-US" altLang="zh-CN" sz="1600" dirty="0" smtClean="0">
                <a:latin typeface="微软雅黑" pitchFamily="34" charset="-122"/>
                <a:ea typeface="微软雅黑" pitchFamily="34" charset="-122"/>
              </a:rPr>
              <a:t>750</a:t>
            </a:r>
            <a:r>
              <a:rPr lang="zh-CN" altLang="en-US" sz="1600" dirty="0" smtClean="0">
                <a:latin typeface="微软雅黑" pitchFamily="34" charset="-122"/>
                <a:ea typeface="微软雅黑" pitchFamily="34" charset="-122"/>
              </a:rPr>
              <a:t>次以上</a:t>
            </a:r>
          </a:p>
          <a:p>
            <a:pPr marL="342900" indent="-342900" algn="l">
              <a:spcBef>
                <a:spcPct val="20000"/>
              </a:spcBef>
              <a:buClr>
                <a:schemeClr val="accent2"/>
              </a:buCl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
        <p:nvSpPr>
          <p:cNvPr id="4" name="Rectangle 3"/>
          <p:cNvSpPr txBox="1">
            <a:spLocks noChangeArrowheads="1"/>
          </p:cNvSpPr>
          <p:nvPr/>
        </p:nvSpPr>
        <p:spPr bwMode="auto">
          <a:xfrm>
            <a:off x="285720" y="4643446"/>
            <a:ext cx="7489825" cy="3960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80000"/>
              </a:lnSpc>
              <a:spcBef>
                <a:spcPct val="20000"/>
              </a:spcBef>
              <a:spcAft>
                <a:spcPct val="0"/>
              </a:spcAft>
              <a:buClrTx/>
              <a:buSzTx/>
              <a:buFont typeface="Wingdings" pitchFamily="2" charset="2"/>
              <a:buChar char="Ø"/>
              <a:tabLst/>
              <a:defRP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928670"/>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超五类双绞线</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4143404"/>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类双绞线</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线径为</a:t>
            </a:r>
            <a:r>
              <a:rPr lang="en-US" altLang="zh-CN" sz="1600" dirty="0" smtClean="0">
                <a:latin typeface="微软雅黑" pitchFamily="34" charset="-122"/>
                <a:ea typeface="微软雅黑" pitchFamily="34" charset="-122"/>
              </a:rPr>
              <a:t>24AWG</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非屏蔽双绞线</a:t>
            </a:r>
            <a:r>
              <a:rPr lang="en-US" altLang="zh-CN" sz="1600" dirty="0" smtClean="0">
                <a:latin typeface="微软雅黑" pitchFamily="34" charset="-122"/>
                <a:ea typeface="微软雅黑" pitchFamily="34" charset="-122"/>
              </a:rPr>
              <a:t>UTP</a:t>
            </a:r>
            <a:r>
              <a:rPr lang="zh-CN" altLang="en-US" sz="1600" dirty="0" smtClean="0">
                <a:latin typeface="微软雅黑" pitchFamily="34" charset="-122"/>
                <a:ea typeface="微软雅黑" pitchFamily="34" charset="-122"/>
              </a:rPr>
              <a:t>、屏蔽双绞线（</a:t>
            </a:r>
            <a:r>
              <a:rPr lang="en-US" altLang="zh-CN" sz="1600" dirty="0" smtClean="0">
                <a:latin typeface="微软雅黑" pitchFamily="34" charset="-122"/>
                <a:ea typeface="微软雅黑" pitchFamily="34" charset="-122"/>
              </a:rPr>
              <a:t>FTP</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S-FTP</a:t>
            </a:r>
            <a:r>
              <a:rPr lang="zh-CN" altLang="en-US" sz="1600" dirty="0" smtClean="0">
                <a:latin typeface="微软雅黑" pitchFamily="34" charset="-122"/>
                <a:ea typeface="微软雅黑" pitchFamily="34" charset="-122"/>
              </a:rPr>
              <a:t>）</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 UTP:</a:t>
            </a:r>
            <a:r>
              <a:rPr lang="zh-CN" altLang="en-US" sz="1600" dirty="0" smtClean="0">
                <a:latin typeface="微软雅黑" pitchFamily="34" charset="-122"/>
                <a:ea typeface="微软雅黑" pitchFamily="34" charset="-122"/>
              </a:rPr>
              <a:t>备有室内和室外</a:t>
            </a:r>
            <a:r>
              <a:rPr lang="en-US" altLang="zh-CN" sz="1600" dirty="0" smtClean="0">
                <a:latin typeface="微软雅黑" pitchFamily="34" charset="-122"/>
                <a:ea typeface="微软雅黑" pitchFamily="34" charset="-122"/>
              </a:rPr>
              <a:t>UTP</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 室外</a:t>
            </a:r>
            <a:r>
              <a:rPr lang="en-US" altLang="zh-CN" sz="1600" dirty="0" smtClean="0">
                <a:latin typeface="微软雅黑" pitchFamily="34" charset="-122"/>
                <a:ea typeface="微软雅黑" pitchFamily="34" charset="-122"/>
              </a:rPr>
              <a:t>UTP</a:t>
            </a:r>
            <a:r>
              <a:rPr lang="zh-CN" altLang="en-US" sz="1600" dirty="0" smtClean="0">
                <a:latin typeface="微软雅黑" pitchFamily="34" charset="-122"/>
                <a:ea typeface="微软雅黑" pitchFamily="34" charset="-122"/>
              </a:rPr>
              <a:t>为</a:t>
            </a:r>
            <a:r>
              <a:rPr lang="en-US" altLang="zh-CN" sz="1600" dirty="0" smtClean="0">
                <a:latin typeface="微软雅黑" pitchFamily="34" charset="-122"/>
                <a:ea typeface="微软雅黑" pitchFamily="34" charset="-122"/>
              </a:rPr>
              <a:t>PE</a:t>
            </a:r>
            <a:r>
              <a:rPr lang="zh-CN" altLang="en-US" sz="1600" dirty="0" smtClean="0">
                <a:latin typeface="微软雅黑" pitchFamily="34" charset="-122"/>
                <a:ea typeface="微软雅黑" pitchFamily="34" charset="-122"/>
              </a:rPr>
              <a:t>料外被</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阻水带保护结构，防紫外线，抗老化，适应室外环境</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 FTP</a:t>
            </a:r>
            <a:r>
              <a:rPr lang="zh-CN" altLang="en-US" sz="1600" dirty="0" smtClean="0">
                <a:latin typeface="微软雅黑" pitchFamily="34" charset="-122"/>
                <a:ea typeface="微软雅黑" pitchFamily="34" charset="-122"/>
              </a:rPr>
              <a:t>：通过铝箔屏蔽层，提供高效</a:t>
            </a:r>
            <a:r>
              <a:rPr lang="en-US" altLang="zh-CN" sz="1600" dirty="0" smtClean="0">
                <a:latin typeface="微软雅黑" pitchFamily="34" charset="-122"/>
                <a:ea typeface="微软雅黑" pitchFamily="34" charset="-122"/>
              </a:rPr>
              <a:t>EMC</a:t>
            </a:r>
            <a:r>
              <a:rPr lang="zh-CN" altLang="en-US" sz="1600" dirty="0" smtClean="0">
                <a:latin typeface="微软雅黑" pitchFamily="34" charset="-122"/>
                <a:ea typeface="微软雅黑" pitchFamily="34" charset="-122"/>
              </a:rPr>
              <a:t>性能</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 S-FTP</a:t>
            </a:r>
            <a:r>
              <a:rPr lang="zh-CN" altLang="en-US" sz="1600" dirty="0" smtClean="0">
                <a:latin typeface="微软雅黑" pitchFamily="34" charset="-122"/>
                <a:ea typeface="微软雅黑" pitchFamily="34" charset="-122"/>
              </a:rPr>
              <a:t>：通过铝箔</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编织网双屏蔽层，提供高效</a:t>
            </a:r>
            <a:r>
              <a:rPr lang="en-US" altLang="zh-CN" sz="1600" dirty="0" smtClean="0">
                <a:latin typeface="微软雅黑" pitchFamily="34" charset="-122"/>
                <a:ea typeface="微软雅黑" pitchFamily="34" charset="-122"/>
              </a:rPr>
              <a:t>EMC</a:t>
            </a:r>
            <a:r>
              <a:rPr lang="zh-CN" altLang="en-US" sz="1600" dirty="0" smtClean="0">
                <a:latin typeface="微软雅黑" pitchFamily="34" charset="-122"/>
                <a:ea typeface="微软雅黑" pitchFamily="34" charset="-122"/>
              </a:rPr>
              <a:t>性能</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性能超过</a:t>
            </a:r>
            <a:r>
              <a:rPr lang="en-US" altLang="zh-CN" sz="1600" dirty="0" smtClean="0">
                <a:latin typeface="微软雅黑" pitchFamily="34" charset="-122"/>
                <a:ea typeface="微软雅黑" pitchFamily="34" charset="-122"/>
              </a:rPr>
              <a:t>TIA/EIA568B</a:t>
            </a:r>
            <a:r>
              <a:rPr lang="zh-CN" altLang="en-US" sz="1600" dirty="0" smtClean="0">
                <a:latin typeface="微软雅黑" pitchFamily="34" charset="-122"/>
                <a:ea typeface="微软雅黑" pitchFamily="34" charset="-122"/>
              </a:rPr>
              <a:t>和</a:t>
            </a:r>
            <a:r>
              <a:rPr lang="en-US" altLang="zh-CN" sz="1600" dirty="0" smtClean="0">
                <a:latin typeface="微软雅黑" pitchFamily="34" charset="-122"/>
                <a:ea typeface="微软雅黑" pitchFamily="34" charset="-122"/>
              </a:rPr>
              <a:t>ISO/IEC11801</a:t>
            </a:r>
            <a:r>
              <a:rPr lang="zh-CN" altLang="en-US" sz="1600" dirty="0" smtClean="0">
                <a:latin typeface="微软雅黑" pitchFamily="34" charset="-122"/>
                <a:ea typeface="微软雅黑" pitchFamily="34" charset="-122"/>
              </a:rPr>
              <a:t>超五类标准</a:t>
            </a:r>
          </a:p>
          <a:p>
            <a:pPr marL="342900" indent="-342900" algn="l">
              <a:spcBef>
                <a:spcPct val="20000"/>
              </a:spcBef>
              <a:buClr>
                <a:schemeClr val="accent2"/>
              </a:buCl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
        <p:nvSpPr>
          <p:cNvPr id="4" name="Rectangle 3"/>
          <p:cNvSpPr txBox="1">
            <a:spLocks noChangeArrowheads="1"/>
          </p:cNvSpPr>
          <p:nvPr/>
        </p:nvSpPr>
        <p:spPr bwMode="auto">
          <a:xfrm>
            <a:off x="285720" y="4643446"/>
            <a:ext cx="7489825" cy="3960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80000"/>
              </a:lnSpc>
              <a:spcBef>
                <a:spcPct val="20000"/>
              </a:spcBef>
              <a:spcAft>
                <a:spcPct val="0"/>
              </a:spcAft>
              <a:buClrTx/>
              <a:buSzTx/>
              <a:buFont typeface="Wingdings" pitchFamily="2" charset="2"/>
              <a:buChar char="Ø"/>
              <a:tabLst/>
              <a:defRP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pic>
        <p:nvPicPr>
          <p:cNvPr id="9" name="Picture 4" descr="OUTP"/>
          <p:cNvPicPr>
            <a:picLocks noChangeArrowheads="1"/>
          </p:cNvPicPr>
          <p:nvPr/>
        </p:nvPicPr>
        <p:blipFill>
          <a:blip r:embed="rId2" cstate="print"/>
          <a:srcRect/>
          <a:stretch>
            <a:fillRect/>
          </a:stretch>
        </p:blipFill>
        <p:spPr bwMode="auto">
          <a:xfrm>
            <a:off x="2643174" y="4653756"/>
            <a:ext cx="1366837" cy="1079500"/>
          </a:xfrm>
          <a:prstGeom prst="rect">
            <a:avLst/>
          </a:prstGeom>
          <a:noFill/>
          <a:ln w="9525">
            <a:solidFill>
              <a:schemeClr val="hlink"/>
            </a:solidFill>
            <a:miter lim="800000"/>
            <a:headEnd/>
            <a:tailEnd/>
          </a:ln>
          <a:effectLst>
            <a:outerShdw dist="107763" dir="2700000" algn="ctr" rotWithShape="0">
              <a:srgbClr val="808080">
                <a:alpha val="50000"/>
              </a:srgbClr>
            </a:outerShdw>
          </a:effectLst>
        </p:spPr>
      </p:pic>
      <p:pic>
        <p:nvPicPr>
          <p:cNvPr id="10" name="Picture 6" descr="UTP01"/>
          <p:cNvPicPr>
            <a:picLocks noChangeArrowheads="1"/>
          </p:cNvPicPr>
          <p:nvPr/>
        </p:nvPicPr>
        <p:blipFill>
          <a:blip r:embed="rId3" cstate="print"/>
          <a:srcRect/>
          <a:stretch>
            <a:fillRect/>
          </a:stretch>
        </p:blipFill>
        <p:spPr bwMode="auto">
          <a:xfrm>
            <a:off x="714348" y="4653136"/>
            <a:ext cx="1366837" cy="1079500"/>
          </a:xfrm>
          <a:prstGeom prst="rect">
            <a:avLst/>
          </a:prstGeom>
          <a:noFill/>
          <a:ln w="9525">
            <a:solidFill>
              <a:schemeClr val="hlink"/>
            </a:solidFill>
            <a:miter lim="800000"/>
            <a:headEnd/>
            <a:tailEnd/>
          </a:ln>
          <a:effectLst>
            <a:outerShdw dist="107763" dir="2700000" algn="ctr" rotWithShape="0">
              <a:srgbClr val="808080">
                <a:alpha val="50000"/>
              </a:srgbClr>
            </a:outerShdw>
          </a:effectLst>
        </p:spPr>
      </p:pic>
      <p:pic>
        <p:nvPicPr>
          <p:cNvPr id="11" name="Picture 7" descr="FTP01"/>
          <p:cNvPicPr>
            <a:picLocks noChangeArrowheads="1"/>
          </p:cNvPicPr>
          <p:nvPr/>
        </p:nvPicPr>
        <p:blipFill>
          <a:blip r:embed="rId4" cstate="print"/>
          <a:srcRect/>
          <a:stretch>
            <a:fillRect/>
          </a:stretch>
        </p:blipFill>
        <p:spPr bwMode="auto">
          <a:xfrm>
            <a:off x="4500562" y="4652169"/>
            <a:ext cx="1366838" cy="1081087"/>
          </a:xfrm>
          <a:prstGeom prst="rect">
            <a:avLst/>
          </a:prstGeom>
          <a:noFill/>
          <a:ln w="9525">
            <a:solidFill>
              <a:schemeClr val="hlink"/>
            </a:solidFill>
            <a:miter lim="800000"/>
            <a:headEnd/>
            <a:tailEnd/>
          </a:ln>
          <a:effectLst>
            <a:outerShdw dist="107763" dir="2700000" algn="ctr" rotWithShape="0">
              <a:srgbClr val="808080">
                <a:alpha val="50000"/>
              </a:srgbClr>
            </a:outerShdw>
          </a:effectLst>
        </p:spPr>
      </p:pic>
      <p:pic>
        <p:nvPicPr>
          <p:cNvPr id="12" name="Picture 8" descr="S-FTP01"/>
          <p:cNvPicPr>
            <a:picLocks noChangeArrowheads="1"/>
          </p:cNvPicPr>
          <p:nvPr/>
        </p:nvPicPr>
        <p:blipFill>
          <a:blip r:embed="rId5" cstate="print"/>
          <a:srcRect/>
          <a:stretch>
            <a:fillRect/>
          </a:stretch>
        </p:blipFill>
        <p:spPr bwMode="auto">
          <a:xfrm>
            <a:off x="6444208" y="4652169"/>
            <a:ext cx="1366837" cy="1081087"/>
          </a:xfrm>
          <a:prstGeom prst="rect">
            <a:avLst/>
          </a:prstGeom>
          <a:noFill/>
          <a:ln w="9525">
            <a:solidFill>
              <a:schemeClr val="hlink"/>
            </a:solidFill>
            <a:miter lim="800000"/>
            <a:headEnd/>
            <a:tailEnd/>
          </a:ln>
          <a:effectLst>
            <a:outerShdw dist="107763" dir="2700000" algn="ctr" rotWithShape="0">
              <a:srgbClr val="808080">
                <a:alpha val="50000"/>
              </a:srgbClr>
            </a:outerShdw>
          </a:effectLst>
        </p:spPr>
      </p:pic>
      <p:sp>
        <p:nvSpPr>
          <p:cNvPr id="16" name="TextBox 15"/>
          <p:cNvSpPr txBox="1"/>
          <p:nvPr/>
        </p:nvSpPr>
        <p:spPr>
          <a:xfrm>
            <a:off x="1338480" y="5445224"/>
            <a:ext cx="857256" cy="338554"/>
          </a:xfrm>
          <a:prstGeom prst="rect">
            <a:avLst/>
          </a:prstGeom>
          <a:noFill/>
        </p:spPr>
        <p:txBody>
          <a:bodyPr wrap="square" rtlCol="0">
            <a:spAutoFit/>
          </a:bodyPr>
          <a:lstStyle/>
          <a:p>
            <a:r>
              <a:rPr lang="en-US" altLang="zh-CN" sz="1600" dirty="0" smtClean="0">
                <a:latin typeface="方正粗活意简体" pitchFamily="65" charset="-122"/>
                <a:ea typeface="方正粗活意简体" pitchFamily="65" charset="-122"/>
              </a:rPr>
              <a:t>UTP</a:t>
            </a:r>
            <a:endParaRPr lang="zh-CN" altLang="en-US" sz="1600" dirty="0">
              <a:latin typeface="方正粗活意简体" pitchFamily="65" charset="-122"/>
              <a:ea typeface="方正粗活意简体" pitchFamily="65" charset="-122"/>
            </a:endParaRPr>
          </a:p>
        </p:txBody>
      </p:sp>
      <p:sp>
        <p:nvSpPr>
          <p:cNvPr id="17" name="TextBox 16"/>
          <p:cNvSpPr txBox="1"/>
          <p:nvPr/>
        </p:nvSpPr>
        <p:spPr>
          <a:xfrm>
            <a:off x="2935600" y="5445224"/>
            <a:ext cx="1276360" cy="307777"/>
          </a:xfrm>
          <a:prstGeom prst="rect">
            <a:avLst/>
          </a:prstGeom>
          <a:noFill/>
        </p:spPr>
        <p:txBody>
          <a:bodyPr wrap="square" rtlCol="0">
            <a:spAutoFit/>
          </a:bodyPr>
          <a:lstStyle/>
          <a:p>
            <a:r>
              <a:rPr lang="zh-CN" altLang="en-US" sz="1400" dirty="0" smtClean="0">
                <a:latin typeface="方正粗活意简体" pitchFamily="65" charset="-122"/>
                <a:ea typeface="方正粗活意简体" pitchFamily="65" charset="-122"/>
              </a:rPr>
              <a:t>室外 </a:t>
            </a:r>
            <a:r>
              <a:rPr lang="en-US" altLang="zh-CN" sz="1400" dirty="0" smtClean="0">
                <a:latin typeface="方正粗活意简体" pitchFamily="65" charset="-122"/>
                <a:ea typeface="方正粗活意简体" pitchFamily="65" charset="-122"/>
              </a:rPr>
              <a:t>UTP</a:t>
            </a:r>
            <a:endParaRPr lang="zh-CN" altLang="en-US" sz="1400" dirty="0">
              <a:latin typeface="方正粗活意简体" pitchFamily="65" charset="-122"/>
              <a:ea typeface="方正粗活意简体" pitchFamily="65" charset="-122"/>
            </a:endParaRPr>
          </a:p>
        </p:txBody>
      </p:sp>
      <p:sp>
        <p:nvSpPr>
          <p:cNvPr id="18" name="TextBox 17"/>
          <p:cNvSpPr txBox="1"/>
          <p:nvPr/>
        </p:nvSpPr>
        <p:spPr>
          <a:xfrm>
            <a:off x="7072330" y="5466710"/>
            <a:ext cx="857256" cy="338554"/>
          </a:xfrm>
          <a:prstGeom prst="rect">
            <a:avLst/>
          </a:prstGeom>
          <a:noFill/>
        </p:spPr>
        <p:txBody>
          <a:bodyPr wrap="square" rtlCol="0">
            <a:spAutoFit/>
          </a:bodyPr>
          <a:lstStyle/>
          <a:p>
            <a:r>
              <a:rPr lang="en-US" altLang="zh-CN" sz="1600" dirty="0" smtClean="0">
                <a:latin typeface="方正粗活意简体" pitchFamily="65" charset="-122"/>
                <a:ea typeface="方正粗活意简体" pitchFamily="65" charset="-122"/>
              </a:rPr>
              <a:t>S-FTP</a:t>
            </a:r>
            <a:endParaRPr lang="zh-CN" altLang="en-US" sz="1600" dirty="0">
              <a:latin typeface="方正粗活意简体" pitchFamily="65" charset="-122"/>
              <a:ea typeface="方正粗活意简体" pitchFamily="65" charset="-122"/>
            </a:endParaRPr>
          </a:p>
        </p:txBody>
      </p:sp>
      <p:sp>
        <p:nvSpPr>
          <p:cNvPr id="19" name="TextBox 18"/>
          <p:cNvSpPr txBox="1"/>
          <p:nvPr/>
        </p:nvSpPr>
        <p:spPr>
          <a:xfrm>
            <a:off x="5143504" y="5445224"/>
            <a:ext cx="857256" cy="338554"/>
          </a:xfrm>
          <a:prstGeom prst="rect">
            <a:avLst/>
          </a:prstGeom>
          <a:noFill/>
        </p:spPr>
        <p:txBody>
          <a:bodyPr wrap="square" rtlCol="0">
            <a:spAutoFit/>
          </a:bodyPr>
          <a:lstStyle/>
          <a:p>
            <a:r>
              <a:rPr lang="en-US" altLang="zh-CN" sz="1600" dirty="0" smtClean="0">
                <a:latin typeface="方正粗活意简体" pitchFamily="65" charset="-122"/>
                <a:ea typeface="方正粗活意简体" pitchFamily="65" charset="-122"/>
              </a:rPr>
              <a:t>FTP</a:t>
            </a:r>
            <a:endParaRPr lang="zh-CN" altLang="en-US" sz="1600" dirty="0">
              <a:latin typeface="方正粗活意简体" pitchFamily="65" charset="-122"/>
              <a:ea typeface="方正粗活意简体" pitchFamily="65"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764704"/>
            <a:ext cx="8229600" cy="5256584"/>
          </a:xfrm>
        </p:spPr>
        <p:txBody>
          <a:bodyPr/>
          <a:lstStyle/>
          <a:p>
            <a:pPr>
              <a:lnSpc>
                <a:spcPct val="150000"/>
              </a:lnSpc>
              <a:spcBef>
                <a:spcPct val="0"/>
              </a:spcBef>
              <a:buNone/>
            </a:pPr>
            <a:r>
              <a:rPr lang="en-US" altLang="zh-CN" sz="2400" b="1" dirty="0" smtClean="0">
                <a:solidFill>
                  <a:srgbClr val="C00000"/>
                </a:solidFill>
                <a:latin typeface="微软雅黑" pitchFamily="34" charset="-122"/>
                <a:ea typeface="微软雅黑" pitchFamily="34" charset="-122"/>
                <a:cs typeface="+mj-cs"/>
              </a:rPr>
              <a:t>Vcom </a:t>
            </a:r>
            <a:r>
              <a:rPr lang="en-US" altLang="zh-CN" sz="2400" b="1" dirty="0" smtClean="0">
                <a:latin typeface="微软雅黑" pitchFamily="34" charset="-122"/>
                <a:ea typeface="微软雅黑" pitchFamily="34" charset="-122"/>
                <a:cs typeface="+mj-cs"/>
              </a:rPr>
              <a:t>— </a:t>
            </a:r>
            <a:r>
              <a:rPr lang="zh-CN" altLang="en-US" sz="2400" b="1" dirty="0" smtClean="0">
                <a:latin typeface="微软雅黑" pitchFamily="34" charset="-122"/>
                <a:ea typeface="微软雅黑" pitchFamily="34" charset="-122"/>
                <a:cs typeface="+mj-cs"/>
              </a:rPr>
              <a:t>布线专家</a:t>
            </a:r>
            <a:endParaRPr lang="en-US" altLang="zh-CN" sz="2400" b="1" dirty="0" smtClean="0">
              <a:latin typeface="微软雅黑" pitchFamily="34" charset="-122"/>
              <a:ea typeface="微软雅黑" pitchFamily="34" charset="-122"/>
              <a:cs typeface="+mj-cs"/>
            </a:endParaRPr>
          </a:p>
          <a:p>
            <a:pPr>
              <a:lnSpc>
                <a:spcPct val="150000"/>
              </a:lnSpc>
              <a:spcBef>
                <a:spcPct val="0"/>
              </a:spcBef>
              <a:buNone/>
            </a:pPr>
            <a:r>
              <a:rPr lang="zh-CN" altLang="en-US" sz="2400" b="1" dirty="0" smtClean="0">
                <a:latin typeface="微软雅黑" pitchFamily="34" charset="-122"/>
                <a:ea typeface="微软雅黑" pitchFamily="34" charset="-122"/>
                <a:cs typeface="+mj-cs"/>
              </a:rPr>
              <a:t>         </a:t>
            </a:r>
            <a:r>
              <a:rPr lang="en-US" altLang="zh-CN" sz="1800" b="1" dirty="0" smtClean="0">
                <a:solidFill>
                  <a:srgbClr val="C00000"/>
                </a:solidFill>
                <a:latin typeface="微软雅黑" pitchFamily="34" charset="-122"/>
                <a:ea typeface="微软雅黑" pitchFamily="34" charset="-122"/>
                <a:cs typeface="+mj-cs"/>
              </a:rPr>
              <a:t>Vcom</a:t>
            </a:r>
            <a:r>
              <a:rPr lang="zh-CN" altLang="en-US" sz="1800" dirty="0" smtClean="0">
                <a:latin typeface="微软雅黑" pitchFamily="34" charset="-122"/>
                <a:ea typeface="微软雅黑" pitchFamily="34" charset="-122"/>
                <a:cs typeface="+mj-cs"/>
              </a:rPr>
              <a:t>凭借着最新科技以及性能优越的产品为企业、服务供应商提供布线解决方案，包括</a:t>
            </a:r>
            <a:endParaRPr lang="en-US" altLang="zh-CN" sz="1800" dirty="0" smtClean="0">
              <a:latin typeface="微软雅黑" pitchFamily="34" charset="-122"/>
              <a:ea typeface="微软雅黑" pitchFamily="34" charset="-122"/>
              <a:cs typeface="+mj-cs"/>
            </a:endParaRPr>
          </a:p>
          <a:p>
            <a:pPr lvl="2">
              <a:lnSpc>
                <a:spcPct val="150000"/>
              </a:lnSpc>
              <a:spcBef>
                <a:spcPct val="0"/>
              </a:spcBef>
              <a:buNone/>
            </a:pPr>
            <a:r>
              <a:rPr lang="zh-CN" altLang="en-US" sz="1400" dirty="0" smtClean="0">
                <a:latin typeface="微软雅黑" pitchFamily="34" charset="-122"/>
                <a:ea typeface="微软雅黑" pitchFamily="34" charset="-122"/>
                <a:cs typeface="+mj-cs"/>
              </a:rPr>
              <a:t>超五类非屏蔽综合布线系统、超五类屏蔽综合布线系统</a:t>
            </a:r>
            <a:endParaRPr lang="en-US" altLang="zh-CN" sz="1400" dirty="0" smtClean="0">
              <a:latin typeface="微软雅黑" pitchFamily="34" charset="-122"/>
              <a:ea typeface="微软雅黑" pitchFamily="34" charset="-122"/>
              <a:cs typeface="+mj-cs"/>
            </a:endParaRPr>
          </a:p>
          <a:p>
            <a:pPr lvl="2">
              <a:lnSpc>
                <a:spcPct val="150000"/>
              </a:lnSpc>
              <a:spcBef>
                <a:spcPct val="0"/>
              </a:spcBef>
              <a:buNone/>
            </a:pPr>
            <a:r>
              <a:rPr lang="zh-CN" altLang="en-US" sz="1400" dirty="0" smtClean="0">
                <a:latin typeface="微软雅黑" pitchFamily="34" charset="-122"/>
                <a:ea typeface="微软雅黑" pitchFamily="34" charset="-122"/>
                <a:cs typeface="+mj-cs"/>
              </a:rPr>
              <a:t>六类非屏蔽综合布线系统、六类屏蔽综合布线系统</a:t>
            </a:r>
            <a:endParaRPr lang="en-US" altLang="zh-CN" sz="1400" dirty="0" smtClean="0">
              <a:latin typeface="微软雅黑" pitchFamily="34" charset="-122"/>
              <a:ea typeface="微软雅黑" pitchFamily="34" charset="-122"/>
              <a:cs typeface="+mj-cs"/>
            </a:endParaRPr>
          </a:p>
          <a:p>
            <a:pPr lvl="2">
              <a:lnSpc>
                <a:spcPct val="150000"/>
              </a:lnSpc>
              <a:spcBef>
                <a:spcPct val="0"/>
              </a:spcBef>
              <a:buNone/>
            </a:pPr>
            <a:r>
              <a:rPr lang="zh-CN" altLang="en-US" sz="1400" dirty="0" smtClean="0">
                <a:latin typeface="微软雅黑" pitchFamily="34" charset="-122"/>
                <a:ea typeface="微软雅黑" pitchFamily="34" charset="-122"/>
                <a:cs typeface="+mj-cs"/>
              </a:rPr>
              <a:t>光纤连接系统</a:t>
            </a:r>
            <a:endParaRPr lang="en-US" altLang="zh-CN" sz="1400" dirty="0" smtClean="0">
              <a:latin typeface="微软雅黑" pitchFamily="34" charset="-122"/>
              <a:ea typeface="微软雅黑" pitchFamily="34" charset="-122"/>
              <a:cs typeface="+mj-cs"/>
            </a:endParaRPr>
          </a:p>
          <a:p>
            <a:pPr lvl="1">
              <a:lnSpc>
                <a:spcPct val="150000"/>
              </a:lnSpc>
              <a:spcBef>
                <a:spcPct val="0"/>
              </a:spcBef>
              <a:buNone/>
            </a:pPr>
            <a:r>
              <a:rPr lang="zh-CN" altLang="en-US" sz="1800" dirty="0" smtClean="0">
                <a:latin typeface="微软雅黑" pitchFamily="34" charset="-122"/>
                <a:ea typeface="微软雅黑" pitchFamily="34" charset="-122"/>
                <a:cs typeface="+mj-cs"/>
              </a:rPr>
              <a:t>产品已获得的认证：</a:t>
            </a:r>
            <a:endParaRPr lang="en-US" altLang="zh-CN" sz="1800" dirty="0" smtClean="0">
              <a:latin typeface="微软雅黑" pitchFamily="34" charset="-122"/>
              <a:ea typeface="微软雅黑" pitchFamily="34" charset="-122"/>
              <a:cs typeface="+mj-cs"/>
            </a:endParaRPr>
          </a:p>
          <a:p>
            <a:pPr lvl="2">
              <a:lnSpc>
                <a:spcPct val="150000"/>
              </a:lnSpc>
              <a:spcBef>
                <a:spcPct val="0"/>
              </a:spcBef>
              <a:buNone/>
            </a:pPr>
            <a:r>
              <a:rPr lang="zh-CN" altLang="en-US" sz="1400" dirty="0" smtClean="0">
                <a:latin typeface="微软雅黑" pitchFamily="34" charset="-122"/>
                <a:ea typeface="微软雅黑" pitchFamily="34" charset="-122"/>
                <a:cs typeface="+mj-cs"/>
              </a:rPr>
              <a:t>工信部邮电工业产品认证、国际</a:t>
            </a:r>
            <a:r>
              <a:rPr lang="en-US" altLang="zh-CN" sz="1400" dirty="0" smtClean="0">
                <a:latin typeface="微软雅黑" pitchFamily="34" charset="-122"/>
                <a:ea typeface="微软雅黑" pitchFamily="34" charset="-122"/>
                <a:cs typeface="+mj-cs"/>
              </a:rPr>
              <a:t>ISO9001</a:t>
            </a:r>
            <a:r>
              <a:rPr lang="zh-CN" altLang="en-US" sz="1400" dirty="0" smtClean="0">
                <a:latin typeface="微软雅黑" pitchFamily="34" charset="-122"/>
                <a:ea typeface="微软雅黑" pitchFamily="34" charset="-122"/>
                <a:cs typeface="+mj-cs"/>
              </a:rPr>
              <a:t>（</a:t>
            </a:r>
            <a:r>
              <a:rPr lang="en-US" altLang="zh-CN" sz="1400" dirty="0" smtClean="0">
                <a:latin typeface="微软雅黑" pitchFamily="34" charset="-122"/>
                <a:ea typeface="微软雅黑" pitchFamily="34" charset="-122"/>
                <a:cs typeface="+mj-cs"/>
              </a:rPr>
              <a:t>2000</a:t>
            </a:r>
            <a:r>
              <a:rPr lang="zh-CN" altLang="en-US" sz="1400" dirty="0" smtClean="0">
                <a:latin typeface="微软雅黑" pitchFamily="34" charset="-122"/>
                <a:ea typeface="微软雅黑" pitchFamily="34" charset="-122"/>
                <a:cs typeface="+mj-cs"/>
              </a:rPr>
              <a:t>）质量体系认证</a:t>
            </a:r>
            <a:endParaRPr lang="en-US" altLang="zh-CN" sz="1400" dirty="0" smtClean="0">
              <a:latin typeface="微软雅黑" pitchFamily="34" charset="-122"/>
              <a:ea typeface="微软雅黑" pitchFamily="34" charset="-122"/>
              <a:cs typeface="+mj-cs"/>
            </a:endParaRPr>
          </a:p>
          <a:p>
            <a:pPr lvl="2">
              <a:lnSpc>
                <a:spcPct val="150000"/>
              </a:lnSpc>
              <a:spcBef>
                <a:spcPct val="0"/>
              </a:spcBef>
              <a:buNone/>
            </a:pPr>
            <a:r>
              <a:rPr lang="zh-CN" altLang="en-US" sz="1400" dirty="0" smtClean="0">
                <a:latin typeface="微软雅黑" pitchFamily="34" charset="-122"/>
                <a:ea typeface="微软雅黑" pitchFamily="34" charset="-122"/>
                <a:cs typeface="+mj-cs"/>
              </a:rPr>
              <a:t>美国</a:t>
            </a:r>
            <a:r>
              <a:rPr lang="en-US" altLang="zh-CN" sz="1400" dirty="0" smtClean="0">
                <a:latin typeface="微软雅黑" pitchFamily="34" charset="-122"/>
                <a:ea typeface="微软雅黑" pitchFamily="34" charset="-122"/>
                <a:cs typeface="+mj-cs"/>
              </a:rPr>
              <a:t>UL</a:t>
            </a:r>
            <a:r>
              <a:rPr lang="zh-CN" altLang="en-US" sz="1400" dirty="0" smtClean="0">
                <a:latin typeface="微软雅黑" pitchFamily="34" charset="-122"/>
                <a:ea typeface="微软雅黑" pitchFamily="34" charset="-122"/>
                <a:cs typeface="+mj-cs"/>
              </a:rPr>
              <a:t>认证、欧盟</a:t>
            </a:r>
            <a:r>
              <a:rPr lang="en-US" altLang="zh-CN" sz="1400" dirty="0" smtClean="0">
                <a:latin typeface="微软雅黑" pitchFamily="34" charset="-122"/>
                <a:ea typeface="微软雅黑" pitchFamily="34" charset="-122"/>
                <a:cs typeface="+mj-cs"/>
              </a:rPr>
              <a:t>VDE</a:t>
            </a:r>
            <a:r>
              <a:rPr lang="zh-CN" altLang="en-US" sz="1400" dirty="0" smtClean="0">
                <a:latin typeface="微软雅黑" pitchFamily="34" charset="-122"/>
                <a:ea typeface="微软雅黑" pitchFamily="34" charset="-122"/>
                <a:cs typeface="+mj-cs"/>
              </a:rPr>
              <a:t>认证、</a:t>
            </a:r>
            <a:r>
              <a:rPr lang="en-US" altLang="zh-CN" sz="1400" dirty="0" smtClean="0">
                <a:latin typeface="微软雅黑" pitchFamily="34" charset="-122"/>
                <a:ea typeface="微软雅黑" pitchFamily="34" charset="-122"/>
                <a:cs typeface="+mj-cs"/>
              </a:rPr>
              <a:t>3C</a:t>
            </a:r>
            <a:r>
              <a:rPr lang="zh-CN" altLang="en-US" sz="1400" dirty="0" smtClean="0">
                <a:latin typeface="微软雅黑" pitchFamily="34" charset="-122"/>
                <a:ea typeface="微软雅黑" pitchFamily="34" charset="-122"/>
                <a:cs typeface="+mj-cs"/>
              </a:rPr>
              <a:t>认证</a:t>
            </a:r>
            <a:endParaRPr lang="en-US" altLang="zh-CN" sz="1400" dirty="0" smtClean="0">
              <a:latin typeface="微软雅黑" pitchFamily="34" charset="-122"/>
              <a:ea typeface="微软雅黑" pitchFamily="34" charset="-122"/>
              <a:cs typeface="+mj-cs"/>
            </a:endParaRPr>
          </a:p>
          <a:p>
            <a:pPr lvl="1">
              <a:lnSpc>
                <a:spcPct val="150000"/>
              </a:lnSpc>
              <a:spcBef>
                <a:spcPct val="0"/>
              </a:spcBef>
              <a:buNone/>
            </a:pPr>
            <a:r>
              <a:rPr lang="zh-CN" altLang="en-US" sz="1800" dirty="0" smtClean="0">
                <a:latin typeface="微软雅黑" pitchFamily="34" charset="-122"/>
                <a:ea typeface="微软雅黑" pitchFamily="34" charset="-122"/>
                <a:cs typeface="+mj-cs"/>
              </a:rPr>
              <a:t>产品具有最新科技且超越已存在的</a:t>
            </a:r>
            <a:r>
              <a:rPr lang="en-US" altLang="zh-CN" sz="1800" dirty="0" smtClean="0">
                <a:latin typeface="微软雅黑" pitchFamily="34" charset="-122"/>
                <a:ea typeface="微软雅黑" pitchFamily="34" charset="-122"/>
                <a:cs typeface="+mj-cs"/>
              </a:rPr>
              <a:t>TIA/EIA</a:t>
            </a:r>
            <a:r>
              <a:rPr lang="zh-CN" altLang="en-US" sz="1800" dirty="0" smtClean="0">
                <a:latin typeface="微软雅黑" pitchFamily="34" charset="-122"/>
                <a:ea typeface="微软雅黑" pitchFamily="34" charset="-122"/>
                <a:cs typeface="+mj-cs"/>
              </a:rPr>
              <a:t>标准：</a:t>
            </a:r>
            <a:endParaRPr lang="en-US" altLang="zh-CN" sz="1800" dirty="0" smtClean="0">
              <a:latin typeface="微软雅黑" pitchFamily="34" charset="-122"/>
              <a:ea typeface="微软雅黑" pitchFamily="34" charset="-122"/>
              <a:cs typeface="+mj-cs"/>
            </a:endParaRPr>
          </a:p>
          <a:p>
            <a:pPr lvl="2">
              <a:spcAft>
                <a:spcPct val="20000"/>
              </a:spcAft>
              <a:buClr>
                <a:schemeClr val="accent2"/>
              </a:buClr>
              <a:buNone/>
            </a:pPr>
            <a:r>
              <a:rPr lang="en-US" altLang="zh-CN" sz="1400" dirty="0" smtClean="0">
                <a:latin typeface="微软雅黑" pitchFamily="34" charset="-122"/>
                <a:ea typeface="微软雅黑" pitchFamily="34" charset="-122"/>
                <a:cs typeface="+mj-cs"/>
              </a:rPr>
              <a:t>TIA/EIA-568-B </a:t>
            </a:r>
            <a:r>
              <a:rPr lang="zh-CN" altLang="en-US" sz="1400" dirty="0" smtClean="0">
                <a:latin typeface="微软雅黑" pitchFamily="34" charset="-122"/>
                <a:ea typeface="微软雅黑" pitchFamily="34" charset="-122"/>
                <a:cs typeface="+mj-cs"/>
              </a:rPr>
              <a:t>商业大楼综合布线标准</a:t>
            </a:r>
            <a:endParaRPr lang="en-US" altLang="zh-CN" sz="1400" dirty="0" smtClean="0">
              <a:latin typeface="微软雅黑" pitchFamily="34" charset="-122"/>
              <a:ea typeface="微软雅黑" pitchFamily="34" charset="-122"/>
              <a:cs typeface="+mj-cs"/>
            </a:endParaRPr>
          </a:p>
          <a:p>
            <a:pPr lvl="2">
              <a:spcAft>
                <a:spcPct val="20000"/>
              </a:spcAft>
              <a:buClr>
                <a:schemeClr val="accent2"/>
              </a:buClr>
              <a:buNone/>
            </a:pPr>
            <a:r>
              <a:rPr lang="en-US" altLang="zh-CN" sz="1400" dirty="0" smtClean="0">
                <a:latin typeface="微软雅黑" pitchFamily="34" charset="-122"/>
                <a:ea typeface="微软雅黑" pitchFamily="34" charset="-122"/>
                <a:cs typeface="+mj-cs"/>
              </a:rPr>
              <a:t>TIA-569  </a:t>
            </a:r>
            <a:r>
              <a:rPr lang="zh-CN" altLang="en-US" sz="1400" dirty="0" smtClean="0">
                <a:latin typeface="微软雅黑" pitchFamily="34" charset="-122"/>
                <a:ea typeface="微软雅黑" pitchFamily="34" charset="-122"/>
                <a:cs typeface="+mj-cs"/>
              </a:rPr>
              <a:t>电缆路由线槽标准</a:t>
            </a:r>
            <a:endParaRPr lang="en-US" altLang="zh-CN" sz="1400" dirty="0" smtClean="0">
              <a:latin typeface="微软雅黑" pitchFamily="34" charset="-122"/>
              <a:ea typeface="微软雅黑" pitchFamily="34" charset="-122"/>
              <a:cs typeface="+mj-cs"/>
            </a:endParaRPr>
          </a:p>
          <a:p>
            <a:pPr lvl="2">
              <a:spcAft>
                <a:spcPct val="20000"/>
              </a:spcAft>
              <a:buClr>
                <a:schemeClr val="accent2"/>
              </a:buClr>
              <a:buNone/>
            </a:pPr>
            <a:r>
              <a:rPr lang="en-US" altLang="zh-CN" sz="1400" dirty="0" smtClean="0">
                <a:latin typeface="微软雅黑" pitchFamily="34" charset="-122"/>
                <a:ea typeface="微软雅黑" pitchFamily="34" charset="-122"/>
                <a:cs typeface="+mj-cs"/>
              </a:rPr>
              <a:t>TIA-606A </a:t>
            </a:r>
            <a:r>
              <a:rPr lang="zh-CN" altLang="en-US" sz="1400" dirty="0" smtClean="0">
                <a:latin typeface="微软雅黑" pitchFamily="34" charset="-122"/>
                <a:ea typeface="微软雅黑" pitchFamily="34" charset="-122"/>
                <a:cs typeface="+mj-cs"/>
              </a:rPr>
              <a:t>综合布线管理标示标准</a:t>
            </a:r>
            <a:r>
              <a:rPr lang="en-US" altLang="zh-CN" sz="1400" dirty="0" smtClean="0">
                <a:latin typeface="微软雅黑" pitchFamily="34" charset="-122"/>
                <a:ea typeface="微软雅黑" pitchFamily="34" charset="-122"/>
                <a:cs typeface="+mj-cs"/>
              </a:rPr>
              <a:t>  </a:t>
            </a:r>
          </a:p>
          <a:p>
            <a:pPr lvl="2">
              <a:spcAft>
                <a:spcPct val="20000"/>
              </a:spcAft>
              <a:buClr>
                <a:schemeClr val="accent2"/>
              </a:buClr>
              <a:buNone/>
            </a:pPr>
            <a:r>
              <a:rPr lang="en-US" altLang="zh-CN" sz="1400" dirty="0" smtClean="0">
                <a:latin typeface="微软雅黑" pitchFamily="34" charset="-122"/>
                <a:ea typeface="微软雅黑" pitchFamily="34" charset="-122"/>
                <a:cs typeface="+mj-cs"/>
              </a:rPr>
              <a:t>GB 50312-2007 《</a:t>
            </a:r>
            <a:r>
              <a:rPr lang="zh-CN" altLang="en-US" sz="1400" dirty="0" smtClean="0">
                <a:latin typeface="微软雅黑" pitchFamily="34" charset="-122"/>
                <a:ea typeface="微软雅黑" pitchFamily="34" charset="-122"/>
                <a:cs typeface="+mj-cs"/>
              </a:rPr>
              <a:t>综合布线系统工程验收规范</a:t>
            </a:r>
            <a:r>
              <a:rPr lang="en-US" altLang="zh-CN" sz="1400" dirty="0" smtClean="0">
                <a:latin typeface="微软雅黑" pitchFamily="34" charset="-122"/>
                <a:ea typeface="微软雅黑" pitchFamily="34" charset="-122"/>
                <a:cs typeface="+mj-cs"/>
              </a:rPr>
              <a:t>》</a:t>
            </a:r>
          </a:p>
          <a:p>
            <a:pPr lvl="1">
              <a:lnSpc>
                <a:spcPct val="150000"/>
              </a:lnSpc>
              <a:spcBef>
                <a:spcPct val="0"/>
              </a:spcBef>
              <a:buNone/>
            </a:pPr>
            <a:endParaRPr lang="en-US" altLang="zh-CN" sz="1800" dirty="0" smtClean="0">
              <a:latin typeface="微软雅黑" pitchFamily="34" charset="-122"/>
              <a:ea typeface="微软雅黑" pitchFamily="34" charset="-122"/>
              <a:cs typeface="+mj-cs"/>
            </a:endParaRPr>
          </a:p>
          <a:p>
            <a:pPr lvl="1">
              <a:lnSpc>
                <a:spcPct val="150000"/>
              </a:lnSpc>
              <a:spcBef>
                <a:spcPct val="0"/>
              </a:spcBef>
              <a:buNone/>
            </a:pPr>
            <a:endParaRPr lang="en-US" altLang="zh-CN" sz="1800" dirty="0" smtClean="0">
              <a:latin typeface="微软雅黑" pitchFamily="34" charset="-122"/>
              <a:ea typeface="微软雅黑" pitchFamily="34" charset="-122"/>
              <a:cs typeface="+mj-cs"/>
            </a:endParaRPr>
          </a:p>
        </p:txBody>
      </p:sp>
      <p:pic>
        <p:nvPicPr>
          <p:cNvPr id="289793" name="Picture 1" descr="C:\Program Files\Microsoft Office\MEDIA\CAGCAT10\j0251301.wmf"/>
          <p:cNvPicPr>
            <a:picLocks noChangeAspect="1" noChangeArrowheads="1"/>
          </p:cNvPicPr>
          <p:nvPr/>
        </p:nvPicPr>
        <p:blipFill>
          <a:blip r:embed="rId3"/>
          <a:srcRect/>
          <a:stretch>
            <a:fillRect/>
          </a:stretch>
        </p:blipFill>
        <p:spPr bwMode="auto">
          <a:xfrm>
            <a:off x="6643702" y="3857628"/>
            <a:ext cx="2203718" cy="1857388"/>
          </a:xfrm>
          <a:prstGeom prst="rect">
            <a:avLst/>
          </a:prstGeom>
          <a:noFill/>
        </p:spPr>
      </p:pic>
    </p:spTree>
  </p:cSld>
  <p:clrMapOvr>
    <a:masterClrMapping/>
  </p:clrMapOvr>
  <p:transition>
    <p:zoom/>
    <p:sndAc>
      <p:stSnd>
        <p:snd r:embed="rId2" name="typ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290">
                                          <p:stCondLst>
                                            <p:cond delay="0"/>
                                          </p:stCondLst>
                                        </p:cTn>
                                        <p:tgtEl>
                                          <p:spTgt spid="3">
                                            <p:txEl>
                                              <p:pRg st="0" end="0"/>
                                            </p:txEl>
                                          </p:spTgt>
                                        </p:tgtEl>
                                      </p:cBhvr>
                                    </p:animEffect>
                                    <p:anim calcmode="lin" valueType="num">
                                      <p:cBhvr>
                                        <p:cTn id="8" dur="911"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xEl>
                                              <p:pRg st="0" end="0"/>
                                            </p:txEl>
                                          </p:spTgt>
                                        </p:tgtEl>
                                      </p:cBhvr>
                                      <p:to x="100000" y="60000"/>
                                    </p:animScale>
                                    <p:animScale>
                                      <p:cBhvr>
                                        <p:cTn id="14" dur="83" decel="50000">
                                          <p:stCondLst>
                                            <p:cond delay="338"/>
                                          </p:stCondLst>
                                        </p:cTn>
                                        <p:tgtEl>
                                          <p:spTgt spid="3">
                                            <p:txEl>
                                              <p:pRg st="0" end="0"/>
                                            </p:txEl>
                                          </p:spTgt>
                                        </p:tgtEl>
                                      </p:cBhvr>
                                      <p:to x="100000" y="100000"/>
                                    </p:animScale>
                                    <p:animScale>
                                      <p:cBhvr>
                                        <p:cTn id="15" dur="13">
                                          <p:stCondLst>
                                            <p:cond delay="656"/>
                                          </p:stCondLst>
                                        </p:cTn>
                                        <p:tgtEl>
                                          <p:spTgt spid="3">
                                            <p:txEl>
                                              <p:pRg st="0" end="0"/>
                                            </p:txEl>
                                          </p:spTgt>
                                        </p:tgtEl>
                                      </p:cBhvr>
                                      <p:to x="100000" y="80000"/>
                                    </p:animScale>
                                    <p:animScale>
                                      <p:cBhvr>
                                        <p:cTn id="16" dur="83" decel="50000">
                                          <p:stCondLst>
                                            <p:cond delay="669"/>
                                          </p:stCondLst>
                                        </p:cTn>
                                        <p:tgtEl>
                                          <p:spTgt spid="3">
                                            <p:txEl>
                                              <p:pRg st="0" end="0"/>
                                            </p:txEl>
                                          </p:spTgt>
                                        </p:tgtEl>
                                      </p:cBhvr>
                                      <p:to x="100000" y="100000"/>
                                    </p:animScale>
                                    <p:animScale>
                                      <p:cBhvr>
                                        <p:cTn id="17" dur="13">
                                          <p:stCondLst>
                                            <p:cond delay="821"/>
                                          </p:stCondLst>
                                        </p:cTn>
                                        <p:tgtEl>
                                          <p:spTgt spid="3">
                                            <p:txEl>
                                              <p:pRg st="0" end="0"/>
                                            </p:txEl>
                                          </p:spTgt>
                                        </p:tgtEl>
                                      </p:cBhvr>
                                      <p:to x="100000" y="90000"/>
                                    </p:animScale>
                                    <p:animScale>
                                      <p:cBhvr>
                                        <p:cTn id="18" dur="83" decel="50000">
                                          <p:stCondLst>
                                            <p:cond delay="834"/>
                                          </p:stCondLst>
                                        </p:cTn>
                                        <p:tgtEl>
                                          <p:spTgt spid="3">
                                            <p:txEl>
                                              <p:pRg st="0" end="0"/>
                                            </p:txEl>
                                          </p:spTgt>
                                        </p:tgtEl>
                                      </p:cBhvr>
                                      <p:to x="100000" y="100000"/>
                                    </p:animScale>
                                    <p:animScale>
                                      <p:cBhvr>
                                        <p:cTn id="19" dur="13">
                                          <p:stCondLst>
                                            <p:cond delay="904"/>
                                          </p:stCondLst>
                                        </p:cTn>
                                        <p:tgtEl>
                                          <p:spTgt spid="3">
                                            <p:txEl>
                                              <p:pRg st="0" end="0"/>
                                            </p:txEl>
                                          </p:spTgt>
                                        </p:tgtEl>
                                      </p:cBhvr>
                                      <p:to x="100000" y="95000"/>
                                    </p:animScale>
                                    <p:animScale>
                                      <p:cBhvr>
                                        <p:cTn id="20" dur="83" decel="50000">
                                          <p:stCondLst>
                                            <p:cond delay="917"/>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additive="base">
                                        <p:cTn id="39"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additive="base">
                                        <p:cTn id="45"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3">
                                            <p:txEl>
                                              <p:pRg st="5" end="5"/>
                                            </p:txEl>
                                          </p:spTgt>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 calcmode="lin" valueType="num">
                                      <p:cBhvr additive="base">
                                        <p:cTn id="53"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 calcmode="lin" valueType="num">
                                      <p:cBhvr additive="base">
                                        <p:cTn id="5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3">
                                            <p:txEl>
                                              <p:pRg st="8" end="8"/>
                                            </p:txEl>
                                          </p:spTgt>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 calcmode="lin" valueType="num">
                                      <p:cBhvr additive="base">
                                        <p:cTn id="63"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3">
                                            <p:txEl>
                                              <p:pRg st="9" end="9"/>
                                            </p:txEl>
                                          </p:spTgt>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ppt_y"/>
                                          </p:val>
                                        </p:tav>
                                        <p:tav tm="100000">
                                          <p:val>
                                            <p:strVal val="#ppt_y"/>
                                          </p:val>
                                        </p:tav>
                                      </p:tavLst>
                                    </p:anim>
                                  </p:childTnLst>
                                </p:cTn>
                              </p:par>
                              <p:par>
                                <p:cTn id="69" presetID="2" presetClass="entr" presetSubtype="2" fill="hold" nodeType="withEffect">
                                  <p:stCondLst>
                                    <p:cond delay="0"/>
                                  </p:stCondLst>
                                  <p:childTnLst>
                                    <p:set>
                                      <p:cBhvr>
                                        <p:cTn id="70" dur="1" fill="hold">
                                          <p:stCondLst>
                                            <p:cond delay="0"/>
                                          </p:stCondLst>
                                        </p:cTn>
                                        <p:tgtEl>
                                          <p:spTgt spid="3">
                                            <p:txEl>
                                              <p:pRg st="11" end="11"/>
                                            </p:txEl>
                                          </p:spTgt>
                                        </p:tgtEl>
                                        <p:attrNameLst>
                                          <p:attrName>style.visibility</p:attrName>
                                        </p:attrNameLst>
                                      </p:cBhvr>
                                      <p:to>
                                        <p:strVal val="visible"/>
                                      </p:to>
                                    </p:set>
                                    <p:anim calcmode="lin" valueType="num">
                                      <p:cBhvr additive="base">
                                        <p:cTn id="71"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3">
                                            <p:txEl>
                                              <p:pRg st="11" end="11"/>
                                            </p:txEl>
                                          </p:spTgt>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3">
                                            <p:txEl>
                                              <p:pRg st="12" end="12"/>
                                            </p:txEl>
                                          </p:spTgt>
                                        </p:tgtEl>
                                        <p:attrNameLst>
                                          <p:attrName>style.visibility</p:attrName>
                                        </p:attrNameLst>
                                      </p:cBhvr>
                                      <p:to>
                                        <p:strVal val="visible"/>
                                      </p:to>
                                    </p:set>
                                    <p:anim calcmode="lin" valueType="num">
                                      <p:cBhvr additive="base">
                                        <p:cTn id="75" dur="500" fill="hold"/>
                                        <p:tgtEl>
                                          <p:spTgt spid="3">
                                            <p:txEl>
                                              <p:pRg st="12" end="12"/>
                                            </p:txEl>
                                          </p:spTgt>
                                        </p:tgtEl>
                                        <p:attrNameLst>
                                          <p:attrName>ppt_x</p:attrName>
                                        </p:attrNameLst>
                                      </p:cBhvr>
                                      <p:tavLst>
                                        <p:tav tm="0">
                                          <p:val>
                                            <p:strVal val="1+#ppt_w/2"/>
                                          </p:val>
                                        </p:tav>
                                        <p:tav tm="100000">
                                          <p:val>
                                            <p:strVal val="#ppt_x"/>
                                          </p:val>
                                        </p:tav>
                                      </p:tavLst>
                                    </p:anim>
                                    <p:anim calcmode="lin" valueType="num">
                                      <p:cBhvr additive="base">
                                        <p:cTn id="76"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WordArt 2"/>
          <p:cNvSpPr>
            <a:spLocks noChangeArrowheads="1" noChangeShapeType="1" noTextEdit="1"/>
          </p:cNvSpPr>
          <p:nvPr/>
        </p:nvSpPr>
        <p:spPr bwMode="auto">
          <a:xfrm>
            <a:off x="2483768" y="2852936"/>
            <a:ext cx="3962400" cy="700088"/>
          </a:xfrm>
          <a:prstGeom prst="rect">
            <a:avLst/>
          </a:prstGeom>
        </p:spPr>
        <p:txBody>
          <a:bodyPr wrap="none" fromWordArt="1">
            <a:prstTxWarp prst="textPlain">
              <a:avLst>
                <a:gd name="adj" fmla="val 50000"/>
              </a:avLst>
            </a:prstTxWarp>
          </a:bodyPr>
          <a:lstStyle/>
          <a:p>
            <a:r>
              <a:rPr lang="en-US" altLang="zh-CN" sz="32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cs typeface="+mj-cs"/>
              </a:rPr>
              <a:t>Cat6</a:t>
            </a:r>
            <a:r>
              <a:rPr lang="zh-CN" altLang="en-US" sz="32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cs typeface="+mj-cs"/>
              </a:rPr>
              <a:t>布线系统</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70" name="Picture 46" descr="PP246-1副本"/>
          <p:cNvPicPr>
            <a:picLocks noChangeArrowheads="1"/>
          </p:cNvPicPr>
          <p:nvPr/>
        </p:nvPicPr>
        <p:blipFill>
          <a:blip r:embed="rId2" cstate="print"/>
          <a:srcRect/>
          <a:stretch>
            <a:fillRect/>
          </a:stretch>
        </p:blipFill>
        <p:spPr bwMode="auto">
          <a:xfrm>
            <a:off x="7236296" y="5085184"/>
            <a:ext cx="1008062" cy="792163"/>
          </a:xfrm>
          <a:prstGeom prst="rect">
            <a:avLst/>
          </a:prstGeom>
          <a:noFill/>
        </p:spPr>
      </p:pic>
      <p:pic>
        <p:nvPicPr>
          <p:cNvPr id="103469" name="Picture 45" descr="pag2-1"/>
          <p:cNvPicPr>
            <a:picLocks noChangeAspect="1" noChangeArrowheads="1"/>
          </p:cNvPicPr>
          <p:nvPr/>
        </p:nvPicPr>
        <p:blipFill>
          <a:blip r:embed="rId3" cstate="print"/>
          <a:srcRect/>
          <a:stretch>
            <a:fillRect/>
          </a:stretch>
        </p:blipFill>
        <p:spPr bwMode="auto">
          <a:xfrm>
            <a:off x="3636069" y="3573016"/>
            <a:ext cx="1223963" cy="900112"/>
          </a:xfrm>
          <a:prstGeom prst="rect">
            <a:avLst/>
          </a:prstGeom>
          <a:noFill/>
        </p:spPr>
      </p:pic>
      <p:pic>
        <p:nvPicPr>
          <p:cNvPr id="103468" name="Picture 44" descr="6UTP"/>
          <p:cNvPicPr>
            <a:picLocks noChangeAspect="1" noChangeArrowheads="1"/>
          </p:cNvPicPr>
          <p:nvPr/>
        </p:nvPicPr>
        <p:blipFill>
          <a:blip r:embed="rId4" cstate="print"/>
          <a:srcRect/>
          <a:stretch>
            <a:fillRect/>
          </a:stretch>
        </p:blipFill>
        <p:spPr bwMode="auto">
          <a:xfrm>
            <a:off x="4716066" y="1844824"/>
            <a:ext cx="1008062" cy="914400"/>
          </a:xfrm>
          <a:prstGeom prst="rect">
            <a:avLst/>
          </a:prstGeom>
          <a:noFill/>
        </p:spPr>
      </p:pic>
      <p:pic>
        <p:nvPicPr>
          <p:cNvPr id="103467" name="Picture 43" descr="6PL"/>
          <p:cNvPicPr>
            <a:picLocks noChangeAspect="1" noChangeArrowheads="1"/>
          </p:cNvPicPr>
          <p:nvPr/>
        </p:nvPicPr>
        <p:blipFill>
          <a:blip r:embed="rId5" cstate="print"/>
          <a:srcRect/>
          <a:stretch>
            <a:fillRect/>
          </a:stretch>
        </p:blipFill>
        <p:spPr bwMode="auto">
          <a:xfrm>
            <a:off x="6948438" y="1626245"/>
            <a:ext cx="1223962" cy="1082675"/>
          </a:xfrm>
          <a:prstGeom prst="rect">
            <a:avLst/>
          </a:prstGeom>
          <a:noFill/>
        </p:spPr>
      </p:pic>
      <p:sp>
        <p:nvSpPr>
          <p:cNvPr id="103426"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六类系统的优势</a:t>
            </a:r>
          </a:p>
        </p:txBody>
      </p:sp>
      <p:sp>
        <p:nvSpPr>
          <p:cNvPr id="103427" name="Rectangle 3"/>
          <p:cNvSpPr>
            <a:spLocks noGrp="1" noChangeArrowheads="1"/>
          </p:cNvSpPr>
          <p:nvPr>
            <p:ph type="body" sz="half" idx="1"/>
          </p:nvPr>
        </p:nvSpPr>
        <p:spPr>
          <a:xfrm>
            <a:off x="539552" y="2060848"/>
            <a:ext cx="3240087" cy="2304975"/>
          </a:xfrm>
        </p:spPr>
        <p:txBody>
          <a:bodyPr/>
          <a:lstStyle/>
          <a:p>
            <a:pPr>
              <a:lnSpc>
                <a:spcPts val="2500"/>
              </a:lnSpc>
              <a:buClr>
                <a:schemeClr val="accent2"/>
              </a:buClr>
              <a:buFontTx/>
              <a:buChar char="·"/>
              <a:defRPr/>
            </a:pPr>
            <a:r>
              <a:rPr lang="zh-CN" altLang="en-US" sz="1600" kern="1200" dirty="0">
                <a:latin typeface="微软雅黑" pitchFamily="34" charset="-122"/>
                <a:ea typeface="微软雅黑" pitchFamily="34" charset="-122"/>
              </a:rPr>
              <a:t>更高的传输带宽（</a:t>
            </a:r>
            <a:r>
              <a:rPr lang="en-US" altLang="zh-CN" sz="1600" kern="1200" dirty="0">
                <a:latin typeface="微软雅黑" pitchFamily="34" charset="-122"/>
                <a:ea typeface="微软雅黑" pitchFamily="34" charset="-122"/>
              </a:rPr>
              <a:t>250MHz</a:t>
            </a:r>
            <a:r>
              <a:rPr lang="zh-CN" altLang="en-US" sz="1600" kern="1200" dirty="0">
                <a:latin typeface="微软雅黑" pitchFamily="34" charset="-122"/>
                <a:ea typeface="微软雅黑" pitchFamily="34" charset="-122"/>
              </a:rPr>
              <a:t>）</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更高的传输性能</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更低的衰减</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更少的</a:t>
            </a:r>
            <a:r>
              <a:rPr lang="zh-CN" altLang="en-US" sz="1600" kern="1200" dirty="0" smtClean="0">
                <a:latin typeface="微软雅黑" pitchFamily="34" charset="-122"/>
                <a:ea typeface="微软雅黑" pitchFamily="34" charset="-122"/>
              </a:rPr>
              <a:t>串扰</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更好的</a:t>
            </a:r>
            <a:r>
              <a:rPr lang="en-US" altLang="zh-CN" sz="1600" kern="1200" dirty="0">
                <a:latin typeface="微软雅黑" pitchFamily="34" charset="-122"/>
                <a:ea typeface="微软雅黑" pitchFamily="34" charset="-122"/>
              </a:rPr>
              <a:t>ACR </a:t>
            </a:r>
            <a:r>
              <a:rPr lang="zh-CN" altLang="en-US" sz="1600" kern="1200" dirty="0">
                <a:latin typeface="微软雅黑" pitchFamily="34" charset="-122"/>
                <a:ea typeface="微软雅黑" pitchFamily="34" charset="-122"/>
              </a:rPr>
              <a:t>与回损性能</a:t>
            </a:r>
          </a:p>
          <a:p>
            <a:pPr>
              <a:buFont typeface="Wingdings" pitchFamily="2" charset="2"/>
              <a:buNone/>
            </a:pPr>
            <a:endParaRPr lang="en-US" altLang="zh-CN" sz="2800" dirty="0"/>
          </a:p>
        </p:txBody>
      </p:sp>
      <p:pic>
        <p:nvPicPr>
          <p:cNvPr id="103441" name="Picture 17" descr="MOU456WH-1"/>
          <p:cNvPicPr>
            <a:picLocks noChangeAspect="1" noChangeArrowheads="1"/>
          </p:cNvPicPr>
          <p:nvPr/>
        </p:nvPicPr>
        <p:blipFill>
          <a:blip r:embed="rId6" cstate="print"/>
          <a:srcRect/>
          <a:stretch>
            <a:fillRect/>
          </a:stretch>
        </p:blipFill>
        <p:spPr bwMode="auto">
          <a:xfrm>
            <a:off x="7740352" y="3501008"/>
            <a:ext cx="1413322" cy="1077913"/>
          </a:xfrm>
          <a:prstGeom prst="rect">
            <a:avLst/>
          </a:prstGeom>
          <a:noFill/>
        </p:spPr>
      </p:pic>
      <p:graphicFrame>
        <p:nvGraphicFramePr>
          <p:cNvPr id="2" name="图示 1"/>
          <p:cNvGraphicFramePr/>
          <p:nvPr/>
        </p:nvGraphicFramePr>
        <p:xfrm>
          <a:off x="4716016" y="2191420"/>
          <a:ext cx="3390900" cy="33258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3471" name="Oval 47"/>
          <p:cNvSpPr>
            <a:spLocks noChangeArrowheads="1"/>
          </p:cNvSpPr>
          <p:nvPr/>
        </p:nvSpPr>
        <p:spPr bwMode="auto">
          <a:xfrm>
            <a:off x="4573191" y="1772816"/>
            <a:ext cx="1150937" cy="1081088"/>
          </a:xfrm>
          <a:prstGeom prst="ellipse">
            <a:avLst/>
          </a:prstGeom>
          <a:noFill/>
          <a:ln w="9525" algn="ctr">
            <a:solidFill>
              <a:srgbClr val="FF0066"/>
            </a:solidFill>
            <a:round/>
            <a:headEnd/>
            <a:tailEnd/>
          </a:ln>
          <a:effectLst/>
        </p:spPr>
        <p:txBody>
          <a:bodyPr wrap="none" anchor="ctr"/>
          <a:lstStyle/>
          <a:p>
            <a:endParaRPr lang="zh-CN" altLang="en-US"/>
          </a:p>
        </p:txBody>
      </p:sp>
      <p:sp>
        <p:nvSpPr>
          <p:cNvPr id="103473" name="Oval 49"/>
          <p:cNvSpPr>
            <a:spLocks noChangeArrowheads="1"/>
          </p:cNvSpPr>
          <p:nvPr/>
        </p:nvSpPr>
        <p:spPr bwMode="auto">
          <a:xfrm>
            <a:off x="7021462" y="1627832"/>
            <a:ext cx="1150938" cy="1081088"/>
          </a:xfrm>
          <a:prstGeom prst="ellipse">
            <a:avLst/>
          </a:prstGeom>
          <a:noFill/>
          <a:ln w="9525" algn="ctr">
            <a:solidFill>
              <a:srgbClr val="FF0066"/>
            </a:solidFill>
            <a:round/>
            <a:headEnd/>
            <a:tailEnd/>
          </a:ln>
          <a:effectLst/>
        </p:spPr>
        <p:txBody>
          <a:bodyPr wrap="none" anchor="ctr"/>
          <a:lstStyle/>
          <a:p>
            <a:endParaRPr lang="zh-CN" altLang="en-US"/>
          </a:p>
        </p:txBody>
      </p:sp>
      <p:sp>
        <p:nvSpPr>
          <p:cNvPr id="103474" name="Oval 50"/>
          <p:cNvSpPr>
            <a:spLocks noChangeArrowheads="1"/>
          </p:cNvSpPr>
          <p:nvPr/>
        </p:nvSpPr>
        <p:spPr bwMode="auto">
          <a:xfrm>
            <a:off x="7884368" y="3500041"/>
            <a:ext cx="1150938" cy="1081087"/>
          </a:xfrm>
          <a:prstGeom prst="ellipse">
            <a:avLst/>
          </a:prstGeom>
          <a:noFill/>
          <a:ln w="9525" algn="ctr">
            <a:solidFill>
              <a:srgbClr val="FF0066"/>
            </a:solidFill>
            <a:round/>
            <a:headEnd/>
            <a:tailEnd/>
          </a:ln>
          <a:effectLst/>
        </p:spPr>
        <p:txBody>
          <a:bodyPr wrap="none" anchor="ctr"/>
          <a:lstStyle/>
          <a:p>
            <a:endParaRPr lang="zh-CN" altLang="en-US"/>
          </a:p>
        </p:txBody>
      </p:sp>
      <p:sp>
        <p:nvSpPr>
          <p:cNvPr id="103490" name="Oval 66"/>
          <p:cNvSpPr>
            <a:spLocks noChangeArrowheads="1"/>
          </p:cNvSpPr>
          <p:nvPr/>
        </p:nvSpPr>
        <p:spPr bwMode="auto">
          <a:xfrm>
            <a:off x="3637086" y="3501008"/>
            <a:ext cx="1150938" cy="1081087"/>
          </a:xfrm>
          <a:prstGeom prst="ellipse">
            <a:avLst/>
          </a:prstGeom>
          <a:noFill/>
          <a:ln w="9525" algn="ctr">
            <a:solidFill>
              <a:srgbClr val="FF0066"/>
            </a:solidFill>
            <a:round/>
            <a:headEnd/>
            <a:tailEnd/>
          </a:ln>
          <a:effectLst/>
        </p:spPr>
        <p:txBody>
          <a:bodyPr wrap="none" anchor="ctr"/>
          <a:lstStyle/>
          <a:p>
            <a:endParaRPr lang="zh-CN" altLang="en-US" dirty="0">
              <a:solidFill>
                <a:srgbClr val="0066FF"/>
              </a:solidFill>
            </a:endParaRPr>
          </a:p>
        </p:txBody>
      </p:sp>
      <p:sp>
        <p:nvSpPr>
          <p:cNvPr id="103500" name="Oval 76"/>
          <p:cNvSpPr>
            <a:spLocks noChangeArrowheads="1"/>
          </p:cNvSpPr>
          <p:nvPr/>
        </p:nvSpPr>
        <p:spPr bwMode="auto">
          <a:xfrm>
            <a:off x="7164288" y="4941168"/>
            <a:ext cx="1150938" cy="1081087"/>
          </a:xfrm>
          <a:prstGeom prst="ellipse">
            <a:avLst/>
          </a:prstGeom>
          <a:noFill/>
          <a:ln w="9525" algn="ctr">
            <a:solidFill>
              <a:srgbClr val="FF0066"/>
            </a:solidFill>
            <a:round/>
            <a:headEnd/>
            <a:tailEnd/>
          </a:ln>
          <a:effectLst/>
        </p:spPr>
        <p:txBody>
          <a:bodyPr wrap="none" anchor="ctr"/>
          <a:lstStyle/>
          <a:p>
            <a:endParaRPr lang="zh-CN" altLang="en-US"/>
          </a:p>
        </p:txBody>
      </p:sp>
      <p:pic>
        <p:nvPicPr>
          <p:cNvPr id="15" name="Picture 1059" descr="超五类RJ45跳线"/>
          <p:cNvPicPr>
            <a:picLocks noChangeAspect="1" noChangeArrowheads="1"/>
          </p:cNvPicPr>
          <p:nvPr/>
        </p:nvPicPr>
        <p:blipFill>
          <a:blip r:embed="rId12" cstate="print"/>
          <a:srcRect/>
          <a:stretch>
            <a:fillRect/>
          </a:stretch>
        </p:blipFill>
        <p:spPr bwMode="auto">
          <a:xfrm>
            <a:off x="4644008" y="5085184"/>
            <a:ext cx="857256" cy="857256"/>
          </a:xfrm>
          <a:prstGeom prst="rect">
            <a:avLst/>
          </a:prstGeom>
          <a:noFill/>
          <a:ln>
            <a:solidFill>
              <a:srgbClr val="FF66FF"/>
            </a:solidFill>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Rectangle 5"/>
          <p:cNvSpPr>
            <a:spLocks noGrp="1" noChangeArrowheads="1"/>
          </p:cNvSpPr>
          <p:nvPr>
            <p:ph type="body" sz="half" idx="1"/>
          </p:nvPr>
        </p:nvSpPr>
        <p:spPr>
          <a:xfrm>
            <a:off x="899592" y="693390"/>
            <a:ext cx="7129463" cy="4895850"/>
          </a:xfrm>
          <a:noFill/>
          <a:ln/>
        </p:spPr>
        <p:txBody>
          <a:bodyPr/>
          <a:lstStyle/>
          <a:p>
            <a:pPr>
              <a:buFontTx/>
              <a:buNone/>
            </a:pPr>
            <a:r>
              <a:rPr lang="en-US" altLang="zh-CN" sz="2000" dirty="0">
                <a:effectLst>
                  <a:outerShdw blurRad="38100" dist="38100" dir="2700000" algn="tl">
                    <a:srgbClr val="C0C0C0"/>
                  </a:outerShdw>
                </a:effectLst>
              </a:rPr>
              <a:t>          </a:t>
            </a:r>
          </a:p>
          <a:p>
            <a:pPr>
              <a:buFontTx/>
              <a:buNone/>
            </a:pPr>
            <a:r>
              <a:rPr lang="en-US" altLang="zh-CN" sz="2400" dirty="0">
                <a:effectLst>
                  <a:outerShdw blurRad="38100" dist="38100" dir="2700000" algn="tl">
                    <a:srgbClr val="C0C0C0"/>
                  </a:outerShdw>
                </a:effectLst>
                <a:latin typeface="微软雅黑" pitchFamily="34" charset="-122"/>
                <a:ea typeface="微软雅黑" pitchFamily="34" charset="-122"/>
              </a:rPr>
              <a:t>    </a:t>
            </a:r>
            <a:r>
              <a:rPr lang="zh-CN" altLang="en-US" sz="2400" dirty="0" smtClean="0">
                <a:effectLst>
                  <a:outerShdw blurRad="38100" dist="38100" dir="2700000" algn="tl">
                    <a:srgbClr val="C0C0C0"/>
                  </a:outerShdw>
                </a:effectLst>
                <a:latin typeface="微软雅黑" pitchFamily="34" charset="-122"/>
                <a:ea typeface="微软雅黑" pitchFamily="34" charset="-122"/>
              </a:rPr>
              <a:t>六</a:t>
            </a:r>
            <a:r>
              <a:rPr lang="zh-CN" altLang="en-US" sz="2400" dirty="0">
                <a:effectLst>
                  <a:outerShdw blurRad="38100" dist="38100" dir="2700000" algn="tl">
                    <a:srgbClr val="C0C0C0"/>
                  </a:outerShdw>
                </a:effectLst>
                <a:latin typeface="微软雅黑" pitchFamily="34" charset="-122"/>
                <a:ea typeface="微软雅黑" pitchFamily="34" charset="-122"/>
              </a:rPr>
              <a:t>类解决方案系统</a:t>
            </a:r>
            <a:r>
              <a:rPr lang="en-US" altLang="zh-CN" sz="2400" dirty="0">
                <a:effectLst>
                  <a:outerShdw blurRad="38100" dist="38100" dir="2700000" algn="tl">
                    <a:srgbClr val="C0C0C0"/>
                  </a:outerShdw>
                </a:effectLst>
                <a:latin typeface="微软雅黑" pitchFamily="34" charset="-122"/>
                <a:ea typeface="微软雅黑" pitchFamily="34" charset="-122"/>
              </a:rPr>
              <a:t>, </a:t>
            </a:r>
            <a:r>
              <a:rPr lang="zh-CN" altLang="en-US" sz="2400" dirty="0">
                <a:effectLst>
                  <a:outerShdw blurRad="38100" dist="38100" dir="2700000" algn="tl">
                    <a:srgbClr val="C0C0C0"/>
                  </a:outerShdw>
                </a:effectLst>
                <a:latin typeface="微软雅黑" pitchFamily="34" charset="-122"/>
                <a:ea typeface="微软雅黑" pitchFamily="34" charset="-122"/>
              </a:rPr>
              <a:t>提供一个为现在与未来性能要求而设计的系统。此系统包括</a:t>
            </a:r>
            <a:r>
              <a:rPr lang="zh-CN" altLang="en-US" sz="2400" dirty="0" smtClean="0">
                <a:effectLst>
                  <a:outerShdw blurRad="38100" dist="38100" dir="2700000" algn="tl">
                    <a:srgbClr val="C0C0C0"/>
                  </a:outerShdw>
                </a:effectLst>
                <a:latin typeface="微软雅黑" pitchFamily="34" charset="-122"/>
                <a:ea typeface="微软雅黑" pitchFamily="34" charset="-122"/>
              </a:rPr>
              <a:t>：</a:t>
            </a:r>
            <a:endParaRPr lang="zh-CN" altLang="en-US" sz="2400" dirty="0">
              <a:effectLst>
                <a:outerShdw blurRad="38100" dist="38100" dir="2700000" algn="tl">
                  <a:srgbClr val="C0C0C0"/>
                </a:outerShdw>
              </a:effectLst>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 </a:t>
            </a:r>
            <a:r>
              <a:rPr lang="zh-CN" altLang="en-US" sz="1600" kern="1200" dirty="0">
                <a:latin typeface="微软雅黑" pitchFamily="34" charset="-122"/>
                <a:ea typeface="微软雅黑" pitchFamily="34" charset="-122"/>
              </a:rPr>
              <a:t>六类模块</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a:t>
            </a:r>
            <a:r>
              <a:rPr lang="zh-CN" altLang="en-US" sz="1600" kern="1200" dirty="0">
                <a:latin typeface="微软雅黑" pitchFamily="34" charset="-122"/>
                <a:ea typeface="微软雅黑" pitchFamily="34" charset="-122"/>
              </a:rPr>
              <a:t>超六类双绞线</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双绞线</a:t>
            </a:r>
            <a:r>
              <a:rPr lang="zh-CN" altLang="en-US" sz="1600" kern="1200" dirty="0">
                <a:latin typeface="微软雅黑" pitchFamily="34" charset="-122"/>
                <a:ea typeface="微软雅黑" pitchFamily="34" charset="-122"/>
              </a:rPr>
              <a:t>备屏蔽和非屏蔽选件</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六类跳线</a:t>
            </a:r>
          </a:p>
          <a:p>
            <a:pPr marL="342900" lvl="1" indent="-342900">
              <a:lnSpc>
                <a:spcPts val="2500"/>
              </a:lnSpc>
              <a:buClr>
                <a:schemeClr val="accent2"/>
              </a:buClr>
              <a:buFontTx/>
              <a:buChar char="·"/>
              <a:defRPr/>
            </a:pPr>
            <a:r>
              <a:rPr lang="zh-CN" altLang="en-US" sz="1600" kern="1200" dirty="0">
                <a:latin typeface="微软雅黑" pitchFamily="34" charset="-122"/>
                <a:ea typeface="微软雅黑" pitchFamily="34" charset="-122"/>
                <a:cs typeface="+mn-cs"/>
              </a:rPr>
              <a:t>六类模块与跳线</a:t>
            </a:r>
            <a:r>
              <a:rPr lang="en-US" altLang="zh-CN" sz="1600" kern="1200" dirty="0">
                <a:latin typeface="微软雅黑" pitchFamily="34" charset="-122"/>
                <a:ea typeface="微软雅黑" pitchFamily="34" charset="-122"/>
                <a:cs typeface="+mn-cs"/>
              </a:rPr>
              <a:t>, </a:t>
            </a:r>
            <a:r>
              <a:rPr lang="zh-CN" altLang="en-US" sz="1600" kern="1200" dirty="0">
                <a:latin typeface="微软雅黑" pitchFamily="34" charset="-122"/>
                <a:ea typeface="微软雅黑" pitchFamily="34" charset="-122"/>
                <a:cs typeface="+mn-cs"/>
              </a:rPr>
              <a:t>备屏蔽与非屏蔽选件</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a:t>
            </a:r>
            <a:r>
              <a:rPr lang="zh-CN" altLang="en-US" sz="1600" kern="1200" dirty="0">
                <a:latin typeface="微软雅黑" pitchFamily="34" charset="-122"/>
                <a:ea typeface="微软雅黑" pitchFamily="34" charset="-122"/>
              </a:rPr>
              <a:t>配线架</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配线架</a:t>
            </a:r>
            <a:r>
              <a:rPr lang="zh-CN" altLang="en-US" sz="1600" kern="1200" dirty="0">
                <a:latin typeface="微软雅黑" pitchFamily="34" charset="-122"/>
                <a:ea typeface="微软雅黑" pitchFamily="34" charset="-122"/>
              </a:rPr>
              <a:t>备固定端口与模块化端口选件</a:t>
            </a:r>
          </a:p>
          <a:p>
            <a:endParaRPr lang="en-US" altLang="zh-CN" sz="1800" dirty="0"/>
          </a:p>
        </p:txBody>
      </p:sp>
      <p:pic>
        <p:nvPicPr>
          <p:cNvPr id="60422" name="Picture 6" descr="jy6"/>
          <p:cNvPicPr>
            <a:picLocks noChangeArrowheads="1"/>
          </p:cNvPicPr>
          <p:nvPr/>
        </p:nvPicPr>
        <p:blipFill>
          <a:blip r:embed="rId2" cstate="print"/>
          <a:srcRect/>
          <a:stretch>
            <a:fillRect/>
          </a:stretch>
        </p:blipFill>
        <p:spPr bwMode="auto">
          <a:xfrm>
            <a:off x="1000100" y="4978400"/>
            <a:ext cx="2160000" cy="827088"/>
          </a:xfrm>
          <a:prstGeom prst="rect">
            <a:avLst/>
          </a:prstGeom>
          <a:noFill/>
          <a:ln w="9525">
            <a:solidFill>
              <a:srgbClr val="FF3399"/>
            </a:solidFill>
            <a:miter lim="800000"/>
            <a:headEnd/>
            <a:tailEnd/>
          </a:ln>
          <a:effectLst>
            <a:outerShdw dist="107763" dir="2700000" algn="ctr" rotWithShape="0">
              <a:srgbClr val="808080">
                <a:alpha val="50000"/>
              </a:srgbClr>
            </a:outerShdw>
          </a:effectLst>
        </p:spPr>
      </p:pic>
      <p:pic>
        <p:nvPicPr>
          <p:cNvPr id="60425" name="Picture 9" descr="PP246-1副本"/>
          <p:cNvPicPr>
            <a:picLocks noChangeArrowheads="1"/>
          </p:cNvPicPr>
          <p:nvPr/>
        </p:nvPicPr>
        <p:blipFill>
          <a:blip r:embed="rId3" cstate="print"/>
          <a:srcRect/>
          <a:stretch>
            <a:fillRect/>
          </a:stretch>
        </p:blipFill>
        <p:spPr bwMode="auto">
          <a:xfrm>
            <a:off x="3483570" y="4978400"/>
            <a:ext cx="2160000" cy="827088"/>
          </a:xfrm>
          <a:prstGeom prst="rect">
            <a:avLst/>
          </a:prstGeom>
          <a:noFill/>
          <a:ln w="9525">
            <a:solidFill>
              <a:srgbClr val="FF3399"/>
            </a:solidFill>
            <a:miter lim="800000"/>
            <a:headEnd/>
            <a:tailEnd/>
          </a:ln>
          <a:effectLst>
            <a:outerShdw dist="107763" dir="2700000" algn="ctr" rotWithShape="0">
              <a:srgbClr val="808080">
                <a:alpha val="50000"/>
              </a:srgbClr>
            </a:outerShdw>
          </a:effectLst>
        </p:spPr>
      </p:pic>
      <p:pic>
        <p:nvPicPr>
          <p:cNvPr id="60427" name="Picture 11" descr="pxj"/>
          <p:cNvPicPr>
            <a:picLocks noChangeArrowheads="1"/>
          </p:cNvPicPr>
          <p:nvPr/>
        </p:nvPicPr>
        <p:blipFill>
          <a:blip r:embed="rId4" cstate="print"/>
          <a:srcRect/>
          <a:stretch>
            <a:fillRect/>
          </a:stretch>
        </p:blipFill>
        <p:spPr bwMode="auto">
          <a:xfrm>
            <a:off x="6000760" y="4978400"/>
            <a:ext cx="2160000" cy="827088"/>
          </a:xfrm>
          <a:prstGeom prst="rect">
            <a:avLst/>
          </a:prstGeom>
          <a:noFill/>
          <a:ln w="9525">
            <a:solidFill>
              <a:schemeClr val="hlink"/>
            </a:solidFill>
            <a:miter lim="800000"/>
            <a:headEnd/>
            <a:tailEnd/>
          </a:ln>
          <a:effectLst>
            <a:outerShdw dist="107763" dir="2700000" algn="ctr" rotWithShape="0">
              <a:srgbClr val="808080">
                <a:alpha val="50000"/>
              </a:srgbClr>
            </a:outerShdw>
          </a:effectLst>
        </p:spPr>
      </p:pic>
      <p:pic>
        <p:nvPicPr>
          <p:cNvPr id="60446" name="Picture 30" descr="MOU456WH-1"/>
          <p:cNvPicPr>
            <a:picLocks noChangeArrowheads="1"/>
          </p:cNvPicPr>
          <p:nvPr/>
        </p:nvPicPr>
        <p:blipFill>
          <a:blip r:embed="rId5" cstate="print"/>
          <a:srcRect/>
          <a:stretch>
            <a:fillRect/>
          </a:stretch>
        </p:blipFill>
        <p:spPr bwMode="auto">
          <a:xfrm>
            <a:off x="6643702" y="2457450"/>
            <a:ext cx="1258888" cy="900113"/>
          </a:xfrm>
          <a:prstGeom prst="rect">
            <a:avLst/>
          </a:prstGeom>
          <a:noFill/>
          <a:ln w="9525">
            <a:solidFill>
              <a:schemeClr val="hlink"/>
            </a:solidFill>
            <a:miter lim="800000"/>
            <a:headEnd/>
            <a:tailEnd/>
          </a:ln>
        </p:spPr>
      </p:pic>
      <p:sp>
        <p:nvSpPr>
          <p:cNvPr id="60449" name="WordArt 33"/>
          <p:cNvSpPr>
            <a:spLocks noChangeArrowheads="1" noChangeShapeType="1" noTextEdit="1"/>
          </p:cNvSpPr>
          <p:nvPr/>
        </p:nvSpPr>
        <p:spPr bwMode="auto">
          <a:xfrm>
            <a:off x="1692275" y="4760913"/>
            <a:ext cx="838200" cy="180975"/>
          </a:xfrm>
          <a:prstGeom prst="rect">
            <a:avLst/>
          </a:prstGeom>
        </p:spPr>
        <p:txBody>
          <a:bodyPr wrap="none" fromWordArt="1">
            <a:prstTxWarp prst="textPlain">
              <a:avLst>
                <a:gd name="adj" fmla="val 50000"/>
              </a:avLst>
            </a:prstTxWarp>
          </a:bodyPr>
          <a:lstStyle/>
          <a:p>
            <a:r>
              <a:rPr lang="en-US" altLang="zh-CN" sz="1400" b="1" kern="1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PP246-JY</a:t>
            </a:r>
            <a:endParaRPr lang="zh-CN" altLang="en-US" sz="1400" b="1" kern="1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endParaRPr>
          </a:p>
        </p:txBody>
      </p:sp>
      <p:sp>
        <p:nvSpPr>
          <p:cNvPr id="60450" name="WordArt 34"/>
          <p:cNvSpPr>
            <a:spLocks noChangeArrowheads="1" noChangeShapeType="1" noTextEdit="1"/>
          </p:cNvSpPr>
          <p:nvPr/>
        </p:nvSpPr>
        <p:spPr bwMode="auto">
          <a:xfrm>
            <a:off x="4195765" y="4760913"/>
            <a:ext cx="733425" cy="180975"/>
          </a:xfrm>
          <a:prstGeom prst="rect">
            <a:avLst/>
          </a:prstGeom>
        </p:spPr>
        <p:txBody>
          <a:bodyPr wrap="none" fromWordArt="1">
            <a:prstTxWarp prst="textPlain">
              <a:avLst>
                <a:gd name="adj" fmla="val 50000"/>
              </a:avLst>
            </a:prstTxWarp>
          </a:bodyPr>
          <a:lstStyle/>
          <a:p>
            <a:r>
              <a:rPr lang="en-US" altLang="zh-CN" sz="1400" b="1"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PP246</a:t>
            </a:r>
            <a:endParaRPr lang="zh-CN" altLang="en-US" sz="1400" b="1"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endParaRPr>
          </a:p>
        </p:txBody>
      </p:sp>
      <p:sp>
        <p:nvSpPr>
          <p:cNvPr id="60452" name="WordArt 36"/>
          <p:cNvSpPr>
            <a:spLocks noChangeArrowheads="1" noChangeShapeType="1" noTextEdit="1"/>
          </p:cNvSpPr>
          <p:nvPr/>
        </p:nvSpPr>
        <p:spPr bwMode="auto">
          <a:xfrm>
            <a:off x="6591320" y="4760913"/>
            <a:ext cx="838200" cy="180975"/>
          </a:xfrm>
          <a:prstGeom prst="rect">
            <a:avLst/>
          </a:prstGeom>
        </p:spPr>
        <p:txBody>
          <a:bodyPr wrap="none" fromWordArt="1">
            <a:prstTxWarp prst="textPlain">
              <a:avLst>
                <a:gd name="adj" fmla="val 50000"/>
              </a:avLst>
            </a:prstTxWarp>
          </a:bodyPr>
          <a:lstStyle/>
          <a:p>
            <a:r>
              <a:rPr lang="en-US" altLang="zh-CN" sz="1400" b="1"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PP24MR</a:t>
            </a:r>
            <a:endParaRPr lang="zh-CN" altLang="en-US" sz="1400" b="1"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endParaRPr>
          </a:p>
        </p:txBody>
      </p:sp>
      <p:sp>
        <p:nvSpPr>
          <p:cNvPr id="60453" name="WordArt 37"/>
          <p:cNvSpPr>
            <a:spLocks noChangeArrowheads="1" noChangeShapeType="1" noTextEdit="1"/>
          </p:cNvSpPr>
          <p:nvPr/>
        </p:nvSpPr>
        <p:spPr bwMode="auto">
          <a:xfrm>
            <a:off x="6859602" y="2268538"/>
            <a:ext cx="857250" cy="152400"/>
          </a:xfrm>
          <a:prstGeom prst="rect">
            <a:avLst/>
          </a:prstGeom>
        </p:spPr>
        <p:txBody>
          <a:bodyPr wrap="none" fromWordArt="1">
            <a:prstTxWarp prst="textPlain">
              <a:avLst>
                <a:gd name="adj" fmla="val 50000"/>
              </a:avLst>
            </a:prstTxWarp>
          </a:bodyPr>
          <a:lstStyle/>
          <a:p>
            <a:r>
              <a:rPr lang="en-US" altLang="zh-CN" sz="1200" b="1"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MOU456WH</a:t>
            </a:r>
            <a:endParaRPr lang="zh-CN" altLang="en-US" sz="1200" b="1"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endParaRPr>
          </a:p>
        </p:txBody>
      </p:sp>
      <p:pic>
        <p:nvPicPr>
          <p:cNvPr id="60456" name="Picture 40" descr="6UTP"/>
          <p:cNvPicPr>
            <a:picLocks noChangeArrowheads="1"/>
          </p:cNvPicPr>
          <p:nvPr/>
        </p:nvPicPr>
        <p:blipFill>
          <a:blip r:embed="rId6" cstate="print"/>
          <a:srcRect/>
          <a:stretch>
            <a:fillRect/>
          </a:stretch>
        </p:blipFill>
        <p:spPr bwMode="auto">
          <a:xfrm>
            <a:off x="5929322" y="3567224"/>
            <a:ext cx="1357322" cy="900000"/>
          </a:xfrm>
          <a:prstGeom prst="rect">
            <a:avLst/>
          </a:prstGeom>
          <a:noFill/>
          <a:ln w="9525">
            <a:solidFill>
              <a:schemeClr val="hlink"/>
            </a:solidFill>
            <a:miter lim="800000"/>
            <a:headEnd/>
            <a:tailEnd/>
          </a:ln>
        </p:spPr>
      </p:pic>
      <p:pic>
        <p:nvPicPr>
          <p:cNvPr id="16" name="Picture 8" descr="屏蔽电缆"/>
          <p:cNvPicPr>
            <a:picLocks noChangeAspect="1" noChangeArrowheads="1"/>
          </p:cNvPicPr>
          <p:nvPr/>
        </p:nvPicPr>
        <p:blipFill>
          <a:blip r:embed="rId7" cstate="print"/>
          <a:srcRect/>
          <a:stretch>
            <a:fillRect/>
          </a:stretch>
        </p:blipFill>
        <p:spPr bwMode="auto">
          <a:xfrm>
            <a:off x="7355165" y="3567224"/>
            <a:ext cx="1360239" cy="933346"/>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46088" y="989001"/>
            <a:ext cx="8229600" cy="725487"/>
          </a:xfrm>
        </p:spPr>
        <p:txBody>
          <a:bodyPr/>
          <a:lstStyle/>
          <a:p>
            <a:r>
              <a:rPr lang="zh-CN" altLang="en-US" sz="3200" b="1" dirty="0">
                <a:solidFill>
                  <a:srgbClr val="C00000"/>
                </a:solidFill>
                <a:latin typeface="文鼎淹水体" pitchFamily="33" charset="-122"/>
                <a:ea typeface="文鼎淹水体" pitchFamily="33" charset="-122"/>
              </a:rPr>
              <a:t>六类双绞线</a:t>
            </a:r>
          </a:p>
        </p:txBody>
      </p:sp>
      <p:sp>
        <p:nvSpPr>
          <p:cNvPr id="89091" name="Rectangle 3"/>
          <p:cNvSpPr>
            <a:spLocks noGrp="1" noChangeArrowheads="1"/>
          </p:cNvSpPr>
          <p:nvPr>
            <p:ph type="body" idx="1"/>
          </p:nvPr>
        </p:nvSpPr>
        <p:spPr>
          <a:xfrm>
            <a:off x="755650" y="1785926"/>
            <a:ext cx="7993063"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六类双绞线</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4</a:t>
            </a:r>
            <a:r>
              <a:rPr lang="zh-CN" altLang="en-US" sz="1600" kern="1200" dirty="0" smtClean="0">
                <a:latin typeface="微软雅黑" pitchFamily="34" charset="-122"/>
                <a:ea typeface="微软雅黑" pitchFamily="34" charset="-122"/>
              </a:rPr>
              <a:t>对芯径</a:t>
            </a:r>
            <a:r>
              <a:rPr lang="zh-CN" altLang="en-US" sz="1600" kern="1200" dirty="0">
                <a:latin typeface="微软雅黑" pitchFamily="34" charset="-122"/>
                <a:ea typeface="微软雅黑" pitchFamily="34" charset="-122"/>
              </a:rPr>
              <a:t>为</a:t>
            </a:r>
            <a:r>
              <a:rPr lang="en-US" altLang="zh-CN" sz="1600" kern="1200" dirty="0">
                <a:latin typeface="微软雅黑" pitchFamily="34" charset="-122"/>
                <a:ea typeface="微软雅黑" pitchFamily="34" charset="-122"/>
              </a:rPr>
              <a:t>23AWG</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非屏蔽双绞线</a:t>
            </a:r>
            <a:r>
              <a:rPr lang="en-US" altLang="zh-CN" sz="1600" kern="1200" dirty="0">
                <a:latin typeface="微软雅黑" pitchFamily="34" charset="-122"/>
                <a:ea typeface="微软雅黑" pitchFamily="34" charset="-122"/>
              </a:rPr>
              <a:t>UTP</a:t>
            </a:r>
            <a:r>
              <a:rPr lang="zh-CN" altLang="en-US" sz="1600" kern="1200" dirty="0">
                <a:latin typeface="微软雅黑" pitchFamily="34" charset="-122"/>
                <a:ea typeface="微软雅黑" pitchFamily="34" charset="-122"/>
              </a:rPr>
              <a:t>、屏蔽双绞线（</a:t>
            </a:r>
            <a:r>
              <a:rPr lang="en-US" altLang="zh-CN" sz="1600" kern="1200" dirty="0">
                <a:latin typeface="微软雅黑" pitchFamily="34" charset="-122"/>
                <a:ea typeface="微软雅黑" pitchFamily="34" charset="-122"/>
              </a:rPr>
              <a:t>FTP</a:t>
            </a:r>
            <a:r>
              <a:rPr lang="zh-CN" altLang="en-US" sz="1600" kern="1200" dirty="0">
                <a:latin typeface="微软雅黑" pitchFamily="34" charset="-122"/>
                <a:ea typeface="微软雅黑" pitchFamily="34" charset="-122"/>
              </a:rPr>
              <a:t>、</a:t>
            </a:r>
            <a:r>
              <a:rPr lang="en-US" altLang="zh-CN" sz="1600" kern="1200" dirty="0">
                <a:latin typeface="微软雅黑" pitchFamily="34" charset="-122"/>
                <a:ea typeface="微软雅黑" pitchFamily="34" charset="-122"/>
              </a:rPr>
              <a:t>S-FTP</a:t>
            </a:r>
            <a:r>
              <a:rPr lang="zh-CN" altLang="en-US" sz="1600" kern="1200" dirty="0" smtClean="0">
                <a:latin typeface="微软雅黑" pitchFamily="34" charset="-122"/>
                <a:ea typeface="微软雅黑" pitchFamily="34" charset="-122"/>
              </a:rPr>
              <a:t>）</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UTP</a:t>
            </a:r>
            <a:r>
              <a:rPr lang="en-US" altLang="zh-CN" sz="1600" kern="1200" dirty="0">
                <a:latin typeface="微软雅黑" pitchFamily="34" charset="-122"/>
                <a:ea typeface="微软雅黑" pitchFamily="34" charset="-122"/>
              </a:rPr>
              <a:t>:</a:t>
            </a: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 — FTP</a:t>
            </a:r>
            <a:r>
              <a:rPr lang="zh-CN" altLang="en-US" sz="1600" kern="1200" dirty="0">
                <a:latin typeface="微软雅黑" pitchFamily="34" charset="-122"/>
                <a:ea typeface="微软雅黑" pitchFamily="34" charset="-122"/>
              </a:rPr>
              <a:t>：通过铝箔屏蔽层，提供高效</a:t>
            </a:r>
            <a:r>
              <a:rPr lang="en-US" altLang="zh-CN" sz="1600" kern="1200" dirty="0">
                <a:latin typeface="微软雅黑" pitchFamily="34" charset="-122"/>
                <a:ea typeface="微软雅黑" pitchFamily="34" charset="-122"/>
              </a:rPr>
              <a:t>EMC</a:t>
            </a:r>
            <a:r>
              <a:rPr lang="zh-CN" altLang="en-US" sz="1600" kern="1200" dirty="0">
                <a:latin typeface="微软雅黑" pitchFamily="34" charset="-122"/>
                <a:ea typeface="微软雅黑" pitchFamily="34" charset="-122"/>
              </a:rPr>
              <a:t>性能</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S-FTP</a:t>
            </a:r>
            <a:r>
              <a:rPr lang="zh-CN" altLang="en-US" sz="1600" kern="1200" dirty="0">
                <a:latin typeface="微软雅黑" pitchFamily="34" charset="-122"/>
                <a:ea typeface="微软雅黑" pitchFamily="34" charset="-122"/>
              </a:rPr>
              <a:t>：通过铝箔</a:t>
            </a:r>
            <a:r>
              <a:rPr lang="en-US" altLang="zh-CN" sz="1600" kern="1200" dirty="0">
                <a:latin typeface="微软雅黑" pitchFamily="34" charset="-122"/>
                <a:ea typeface="微软雅黑" pitchFamily="34" charset="-122"/>
              </a:rPr>
              <a:t>+</a:t>
            </a:r>
            <a:r>
              <a:rPr lang="zh-CN" altLang="en-US" sz="1600" kern="1200" dirty="0">
                <a:latin typeface="微软雅黑" pitchFamily="34" charset="-122"/>
                <a:ea typeface="微软雅黑" pitchFamily="34" charset="-122"/>
              </a:rPr>
              <a:t>编织网双屏蔽层，提供</a:t>
            </a:r>
            <a:r>
              <a:rPr lang="zh-CN" altLang="en-US" sz="1600" kern="1200" dirty="0" smtClean="0">
                <a:latin typeface="微软雅黑" pitchFamily="34" charset="-122"/>
                <a:ea typeface="微软雅黑" pitchFamily="34" charset="-122"/>
              </a:rPr>
              <a:t>高</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效</a:t>
            </a:r>
            <a:r>
              <a:rPr lang="en-US" altLang="zh-CN" sz="1600" kern="1200" dirty="0">
                <a:latin typeface="微软雅黑" pitchFamily="34" charset="-122"/>
                <a:ea typeface="微软雅黑" pitchFamily="34" charset="-122"/>
              </a:rPr>
              <a:t>EMC</a:t>
            </a:r>
            <a:r>
              <a:rPr lang="zh-CN" altLang="en-US" sz="1600" kern="1200" dirty="0">
                <a:latin typeface="微软雅黑" pitchFamily="34" charset="-122"/>
                <a:ea typeface="微软雅黑" pitchFamily="34" charset="-122"/>
              </a:rPr>
              <a:t>性能</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十字隔离支架，</a:t>
            </a:r>
            <a:r>
              <a:rPr lang="zh-CN" altLang="en-US" sz="1600" kern="1200" dirty="0">
                <a:latin typeface="微软雅黑" pitchFamily="34" charset="-122"/>
                <a:ea typeface="微软雅黑" pitchFamily="34" charset="-122"/>
              </a:rPr>
              <a:t>使线对平衡性能更加稳定</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性能超过</a:t>
            </a:r>
            <a:r>
              <a:rPr lang="en-US" altLang="zh-CN" sz="1600" kern="1200" dirty="0">
                <a:latin typeface="微软雅黑" pitchFamily="34" charset="-122"/>
                <a:ea typeface="微软雅黑" pitchFamily="34" charset="-122"/>
              </a:rPr>
              <a:t>TIA/EIA568B.2-1</a:t>
            </a:r>
            <a:r>
              <a:rPr lang="zh-CN" altLang="en-US" sz="1600" kern="1200" dirty="0">
                <a:latin typeface="微软雅黑" pitchFamily="34" charset="-122"/>
                <a:ea typeface="微软雅黑" pitchFamily="34" charset="-122"/>
              </a:rPr>
              <a:t>和</a:t>
            </a:r>
            <a:r>
              <a:rPr lang="en-US" altLang="zh-CN" sz="1600" kern="1200" dirty="0" smtClean="0">
                <a:latin typeface="微软雅黑" pitchFamily="34" charset="-122"/>
                <a:ea typeface="微软雅黑" pitchFamily="34" charset="-122"/>
              </a:rPr>
              <a:t>ISO/IEC11801:2002</a:t>
            </a:r>
            <a:r>
              <a:rPr lang="zh-CN" altLang="en-US" sz="1600" kern="1200" dirty="0" smtClean="0">
                <a:latin typeface="微软雅黑" pitchFamily="34" charset="-122"/>
                <a:ea typeface="微软雅黑" pitchFamily="34" charset="-122"/>
              </a:rPr>
              <a:t>六</a:t>
            </a:r>
            <a:r>
              <a:rPr lang="zh-CN" altLang="en-US" sz="1600" kern="1200" dirty="0">
                <a:latin typeface="微软雅黑" pitchFamily="34" charset="-122"/>
                <a:ea typeface="微软雅黑" pitchFamily="34" charset="-122"/>
              </a:rPr>
              <a:t>类标准</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性能满足千兆铜缆以太网及</a:t>
            </a:r>
            <a:r>
              <a:rPr lang="en-US" altLang="zh-CN" sz="1600" kern="1200" dirty="0">
                <a:solidFill>
                  <a:srgbClr val="FF0000"/>
                </a:solidFill>
                <a:latin typeface="微软雅黑" pitchFamily="34" charset="-122"/>
                <a:ea typeface="微软雅黑" pitchFamily="34" charset="-122"/>
              </a:rPr>
              <a:t>1000Base-TX</a:t>
            </a:r>
            <a:r>
              <a:rPr lang="zh-CN" altLang="en-US" sz="1600" kern="1200" dirty="0">
                <a:latin typeface="微软雅黑" pitchFamily="34" charset="-122"/>
                <a:ea typeface="微软雅黑" pitchFamily="34" charset="-122"/>
              </a:rPr>
              <a:t>要求</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同</a:t>
            </a:r>
            <a:r>
              <a:rPr lang="en-US" altLang="zh-CN" sz="1600" kern="1200" dirty="0">
                <a:latin typeface="微软雅黑" pitchFamily="34" charset="-122"/>
                <a:ea typeface="微软雅黑" pitchFamily="34" charset="-122"/>
              </a:rPr>
              <a:t>VcomCat5e</a:t>
            </a:r>
            <a:r>
              <a:rPr lang="zh-CN" altLang="en-US" sz="1600" kern="1200" dirty="0">
                <a:latin typeface="微软雅黑" pitchFamily="34" charset="-122"/>
                <a:ea typeface="微软雅黑" pitchFamily="34" charset="-122"/>
              </a:rPr>
              <a:t>系列其他产品一起使用可享受</a:t>
            </a:r>
            <a:r>
              <a:rPr lang="en-US" altLang="zh-CN" sz="1600" kern="1200" dirty="0">
                <a:solidFill>
                  <a:srgbClr val="FF0000"/>
                </a:solidFill>
                <a:latin typeface="微软雅黑" pitchFamily="34" charset="-122"/>
                <a:ea typeface="微软雅黑" pitchFamily="34" charset="-122"/>
              </a:rPr>
              <a:t>20~25</a:t>
            </a:r>
            <a:r>
              <a:rPr lang="zh-CN" altLang="en-US" sz="1600" kern="1200" dirty="0">
                <a:latin typeface="微软雅黑" pitchFamily="34" charset="-122"/>
                <a:ea typeface="微软雅黑" pitchFamily="34" charset="-122"/>
              </a:rPr>
              <a:t>年质保</a:t>
            </a:r>
          </a:p>
        </p:txBody>
      </p:sp>
      <p:pic>
        <p:nvPicPr>
          <p:cNvPr id="268289" name="Picture 1"/>
          <p:cNvPicPr>
            <a:picLocks noChangeAspect="1" noChangeArrowheads="1"/>
          </p:cNvPicPr>
          <p:nvPr/>
        </p:nvPicPr>
        <p:blipFill>
          <a:blip r:embed="rId2" cstate="print"/>
          <a:srcRect/>
          <a:stretch>
            <a:fillRect/>
          </a:stretch>
        </p:blipFill>
        <p:spPr bwMode="auto">
          <a:xfrm>
            <a:off x="6516216" y="1700808"/>
            <a:ext cx="1924050" cy="1752600"/>
          </a:xfrm>
          <a:prstGeom prst="rect">
            <a:avLst/>
          </a:prstGeom>
          <a:noFill/>
          <a:ln w="9525">
            <a:noFill/>
            <a:miter lim="800000"/>
            <a:headEnd/>
            <a:tailEnd/>
          </a:ln>
        </p:spPr>
      </p:pic>
      <p:pic>
        <p:nvPicPr>
          <p:cNvPr id="8" name="图片 7" descr="ftp6.jpg"/>
          <p:cNvPicPr/>
          <p:nvPr/>
        </p:nvPicPr>
        <p:blipFill>
          <a:blip r:embed="rId3" cstate="print"/>
          <a:stretch>
            <a:fillRect/>
          </a:stretch>
        </p:blipFill>
        <p:spPr>
          <a:xfrm>
            <a:off x="6524190" y="3717032"/>
            <a:ext cx="2152266" cy="1544129"/>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六类跳线</a:t>
            </a:r>
          </a:p>
        </p:txBody>
      </p:sp>
      <p:sp>
        <p:nvSpPr>
          <p:cNvPr id="91139" name="Rectangle 3"/>
          <p:cNvSpPr>
            <a:spLocks noGrp="1" noChangeArrowheads="1"/>
          </p:cNvSpPr>
          <p:nvPr>
            <p:ph type="body" idx="1"/>
          </p:nvPr>
        </p:nvSpPr>
        <p:spPr>
          <a:xfrm>
            <a:off x="971550" y="1916113"/>
            <a:ext cx="7272338"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六类跳线</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23 </a:t>
            </a:r>
            <a:r>
              <a:rPr lang="en-US" altLang="zh-CN" sz="1600" kern="1200" dirty="0">
                <a:latin typeface="微软雅黑" pitchFamily="34" charset="-122"/>
                <a:ea typeface="微软雅黑" pitchFamily="34" charset="-122"/>
              </a:rPr>
              <a:t>AWG </a:t>
            </a:r>
            <a:r>
              <a:rPr lang="zh-CN" altLang="en-US" sz="1600" kern="1200" dirty="0">
                <a:latin typeface="微软雅黑" pitchFamily="34" charset="-122"/>
                <a:ea typeface="微软雅黑" pitchFamily="34" charset="-122"/>
              </a:rPr>
              <a:t>多股线 </a:t>
            </a:r>
            <a:r>
              <a:rPr lang="en-US" altLang="zh-CN" sz="1600" kern="1200" dirty="0">
                <a:latin typeface="微软雅黑" pitchFamily="34" charset="-122"/>
                <a:ea typeface="微软雅黑" pitchFamily="34" charset="-122"/>
              </a:rPr>
              <a:t>UTP </a:t>
            </a:r>
            <a:r>
              <a:rPr lang="zh-CN" altLang="en-US" sz="1600" kern="1200" dirty="0">
                <a:latin typeface="微软雅黑" pitchFamily="34" charset="-122"/>
                <a:ea typeface="微软雅黑" pitchFamily="34" charset="-122"/>
              </a:rPr>
              <a:t>电缆</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增强的模块化插头和电缆设计</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优越</a:t>
            </a:r>
            <a:r>
              <a:rPr lang="zh-CN" altLang="en-US" sz="1600" kern="1200" dirty="0">
                <a:latin typeface="微软雅黑" pitchFamily="34" charset="-122"/>
                <a:ea typeface="微软雅黑" pitchFamily="34" charset="-122"/>
              </a:rPr>
              <a:t>的管道性能</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超过 </a:t>
            </a:r>
            <a:r>
              <a:rPr lang="en-US" altLang="zh-CN" sz="1600" kern="1200" dirty="0">
                <a:latin typeface="微软雅黑" pitchFamily="34" charset="-122"/>
                <a:ea typeface="微软雅黑" pitchFamily="34" charset="-122"/>
              </a:rPr>
              <a:t>FCC Part 68 </a:t>
            </a:r>
            <a:r>
              <a:rPr lang="zh-CN" altLang="en-US" sz="1600" kern="1200" dirty="0">
                <a:latin typeface="微软雅黑" pitchFamily="34" charset="-122"/>
                <a:ea typeface="微软雅黑" pitchFamily="34" charset="-122"/>
              </a:rPr>
              <a:t>和 </a:t>
            </a:r>
            <a:r>
              <a:rPr lang="en-US" altLang="zh-CN" sz="1600" kern="1200" dirty="0">
                <a:latin typeface="微软雅黑" pitchFamily="34" charset="-122"/>
                <a:ea typeface="微软雅黑" pitchFamily="34" charset="-122"/>
              </a:rPr>
              <a:t>IEC 603-7 </a:t>
            </a:r>
            <a:r>
              <a:rPr lang="zh-CN" altLang="en-US" sz="1600" kern="1200" dirty="0">
                <a:latin typeface="微软雅黑" pitchFamily="34" charset="-122"/>
                <a:ea typeface="微软雅黑" pitchFamily="34" charset="-122"/>
              </a:rPr>
              <a:t>标准</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备屏蔽与非屏蔽选件</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提供多种颜色和长度</a:t>
            </a:r>
            <a:r>
              <a:rPr lang="zh-CN" altLang="en-US" sz="1600" kern="1200" dirty="0" smtClean="0">
                <a:latin typeface="微软雅黑" pitchFamily="34" charset="-122"/>
                <a:ea typeface="微软雅黑" pitchFamily="34" charset="-122"/>
              </a:rPr>
              <a:t>选择</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可达</a:t>
            </a:r>
            <a:r>
              <a:rPr lang="en-US" altLang="zh-CN" sz="1600" kern="1200" dirty="0" smtClean="0">
                <a:latin typeface="微软雅黑" pitchFamily="34" charset="-122"/>
                <a:ea typeface="微软雅黑" pitchFamily="34" charset="-122"/>
              </a:rPr>
              <a:t>2000</a:t>
            </a:r>
            <a:r>
              <a:rPr lang="zh-CN" altLang="en-US" sz="1600" kern="1200" dirty="0" smtClean="0">
                <a:latin typeface="微软雅黑" pitchFamily="34" charset="-122"/>
                <a:ea typeface="微软雅黑" pitchFamily="34" charset="-122"/>
              </a:rPr>
              <a:t>次以上插拔</a:t>
            </a:r>
            <a:endParaRPr lang="zh-CN" altLang="en-US" sz="1600" kern="1200" dirty="0">
              <a:latin typeface="微软雅黑" pitchFamily="34" charset="-122"/>
              <a:ea typeface="微软雅黑" pitchFamily="34" charset="-122"/>
            </a:endParaRPr>
          </a:p>
          <a:p>
            <a:endParaRPr lang="en-US" altLang="zh-CN" sz="2000" dirty="0"/>
          </a:p>
        </p:txBody>
      </p:sp>
      <p:pic>
        <p:nvPicPr>
          <p:cNvPr id="4" name="Picture 1059" descr="超五类RJ45跳线"/>
          <p:cNvPicPr>
            <a:picLocks noChangeAspect="1" noChangeArrowheads="1"/>
          </p:cNvPicPr>
          <p:nvPr/>
        </p:nvPicPr>
        <p:blipFill>
          <a:blip r:embed="rId2" cstate="print"/>
          <a:srcRect/>
          <a:stretch>
            <a:fillRect/>
          </a:stretch>
        </p:blipFill>
        <p:spPr bwMode="auto">
          <a:xfrm>
            <a:off x="6000760" y="3357562"/>
            <a:ext cx="2057400" cy="2057400"/>
          </a:xfrm>
          <a:prstGeom prst="rect">
            <a:avLst/>
          </a:prstGeom>
          <a:noFill/>
          <a:effectLst>
            <a:glow rad="139700">
              <a:srgbClr val="00B0F0">
                <a:alpha val="40000"/>
              </a:srgbClr>
            </a:glo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六</a:t>
            </a:r>
            <a:r>
              <a:rPr lang="zh-CN" altLang="en-US" sz="3200" b="1" dirty="0" smtClean="0">
                <a:solidFill>
                  <a:srgbClr val="C00000"/>
                </a:solidFill>
                <a:latin typeface="文鼎淹水体" pitchFamily="33" charset="-122"/>
                <a:ea typeface="文鼎淹水体" pitchFamily="33" charset="-122"/>
              </a:rPr>
              <a:t>类信息</a:t>
            </a:r>
            <a:r>
              <a:rPr lang="zh-CN" altLang="en-US" sz="3200" b="1" dirty="0">
                <a:solidFill>
                  <a:srgbClr val="C00000"/>
                </a:solidFill>
                <a:latin typeface="文鼎淹水体" pitchFamily="33" charset="-122"/>
                <a:ea typeface="文鼎淹水体" pitchFamily="33" charset="-122"/>
              </a:rPr>
              <a:t>模块</a:t>
            </a:r>
          </a:p>
        </p:txBody>
      </p:sp>
      <p:sp>
        <p:nvSpPr>
          <p:cNvPr id="90115" name="Rectangle 3"/>
          <p:cNvSpPr>
            <a:spLocks noGrp="1" noChangeArrowheads="1"/>
          </p:cNvSpPr>
          <p:nvPr>
            <p:ph type="body" sz="half" idx="1"/>
          </p:nvPr>
        </p:nvSpPr>
        <p:spPr>
          <a:xfrm>
            <a:off x="539552" y="1916832"/>
            <a:ext cx="5040560" cy="3960812"/>
          </a:xfrm>
        </p:spPr>
        <p:txBody>
          <a:bodyPr/>
          <a:lstStyle/>
          <a:p>
            <a:pPr>
              <a:lnSpc>
                <a:spcPts val="2500"/>
              </a:lnSpc>
              <a:buClr>
                <a:schemeClr val="accent2"/>
              </a:buClr>
              <a:buNone/>
              <a:defRPr/>
            </a:pPr>
            <a:r>
              <a:rPr lang="en-US" altLang="zh-CN" sz="2400" b="1" kern="1200" dirty="0">
                <a:solidFill>
                  <a:srgbClr val="009999"/>
                </a:solidFill>
                <a:latin typeface="微软雅黑" pitchFamily="34" charset="-122"/>
                <a:ea typeface="微软雅黑" pitchFamily="34" charset="-122"/>
              </a:rPr>
              <a:t>   </a:t>
            </a:r>
            <a:r>
              <a:rPr lang="zh-CN" altLang="en-US" sz="2400" b="1" kern="1200" dirty="0" smtClean="0">
                <a:solidFill>
                  <a:srgbClr val="009999"/>
                </a:solidFill>
                <a:latin typeface="微软雅黑" pitchFamily="34" charset="-122"/>
                <a:ea typeface="微软雅黑" pitchFamily="34" charset="-122"/>
              </a:rPr>
              <a:t>六类</a:t>
            </a:r>
            <a:r>
              <a:rPr lang="en-US" altLang="zh-CN" sz="2400" b="1" kern="1200" dirty="0" smtClean="0">
                <a:solidFill>
                  <a:srgbClr val="009999"/>
                </a:solidFill>
                <a:latin typeface="微软雅黑" pitchFamily="34" charset="-122"/>
                <a:ea typeface="微软雅黑" pitchFamily="34" charset="-122"/>
              </a:rPr>
              <a:t>UTP</a:t>
            </a:r>
            <a:r>
              <a:rPr lang="zh-CN" altLang="en-US" sz="2400" b="1" kern="1200" dirty="0" smtClean="0">
                <a:solidFill>
                  <a:srgbClr val="009999"/>
                </a:solidFill>
                <a:latin typeface="微软雅黑" pitchFamily="34" charset="-122"/>
                <a:ea typeface="微软雅黑" pitchFamily="34" charset="-122"/>
              </a:rPr>
              <a:t>打</a:t>
            </a:r>
            <a:r>
              <a:rPr lang="zh-CN" altLang="en-US" sz="2400" b="1" kern="1200" dirty="0">
                <a:solidFill>
                  <a:srgbClr val="009999"/>
                </a:solidFill>
                <a:latin typeface="微软雅黑" pitchFamily="34" charset="-122"/>
                <a:ea typeface="微软雅黑" pitchFamily="34" charset="-122"/>
              </a:rPr>
              <a:t>线式信息模块的特点</a:t>
            </a:r>
            <a:r>
              <a:rPr lang="zh-CN" altLang="en-US" sz="2400" b="1" kern="1200" dirty="0" smtClean="0">
                <a:solidFill>
                  <a:srgbClr val="009999"/>
                </a:solidFill>
                <a:latin typeface="微软雅黑" pitchFamily="34" charset="-122"/>
                <a:ea typeface="微软雅黑" pitchFamily="34" charset="-122"/>
              </a:rPr>
              <a:t>：</a:t>
            </a:r>
            <a:endParaRPr lang="zh-CN" altLang="en-US" sz="2400" b="1" kern="1200" dirty="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打线钳操作</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模块颜色可选</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内部采用了抗干扰和抗衰减的</a:t>
            </a:r>
            <a:r>
              <a:rPr lang="en-US" altLang="zh-CN" sz="1600" kern="1200" dirty="0">
                <a:latin typeface="微软雅黑" pitchFamily="34" charset="-122"/>
                <a:ea typeface="微软雅黑" pitchFamily="34" charset="-122"/>
              </a:rPr>
              <a:t>PCB</a:t>
            </a:r>
            <a:r>
              <a:rPr lang="zh-CN" altLang="en-US" sz="1600" kern="1200" dirty="0">
                <a:latin typeface="微软雅黑" pitchFamily="34" charset="-122"/>
                <a:ea typeface="微软雅黑" pitchFamily="34" charset="-122"/>
              </a:rPr>
              <a:t>板设计，进一步提升了六类系统的整体性能</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可以配合模块化配线架和相应的面板使用</a:t>
            </a:r>
          </a:p>
          <a:p>
            <a:pPr>
              <a:buFont typeface="Wingdings" pitchFamily="2" charset="2"/>
              <a:buChar char="Ø"/>
            </a:pPr>
            <a:endParaRPr lang="zh-CN" altLang="en-US" sz="2000" dirty="0"/>
          </a:p>
          <a:p>
            <a:endParaRPr lang="en-US" altLang="zh-CN" sz="2800" dirty="0"/>
          </a:p>
        </p:txBody>
      </p:sp>
      <p:pic>
        <p:nvPicPr>
          <p:cNvPr id="90118" name="Picture 6" descr="MOU456WH-1"/>
          <p:cNvPicPr>
            <a:picLocks noGrp="1" noChangeAspect="1" noChangeArrowheads="1"/>
          </p:cNvPicPr>
          <p:nvPr>
            <p:ph sz="half" idx="2"/>
          </p:nvPr>
        </p:nvPicPr>
        <p:blipFill>
          <a:blip r:embed="rId2" cstate="print"/>
          <a:srcRect/>
          <a:stretch>
            <a:fillRect/>
          </a:stretch>
        </p:blipFill>
        <p:spPr>
          <a:xfrm>
            <a:off x="5220072" y="2285992"/>
            <a:ext cx="3312169" cy="2525728"/>
          </a:xfrm>
          <a:noFill/>
          <a:ln/>
        </p:spPr>
      </p:pic>
      <p:sp>
        <p:nvSpPr>
          <p:cNvPr id="90134" name="AutoShape 22"/>
          <p:cNvSpPr>
            <a:spLocks noChangeArrowheads="1"/>
          </p:cNvSpPr>
          <p:nvPr/>
        </p:nvSpPr>
        <p:spPr bwMode="auto">
          <a:xfrm>
            <a:off x="5651499" y="2452758"/>
            <a:ext cx="2388205" cy="2409761"/>
          </a:xfrm>
          <a:prstGeom prst="flowChartConnector">
            <a:avLst/>
          </a:prstGeom>
          <a:noFill/>
          <a:ln w="19050" algn="ctr">
            <a:solidFill>
              <a:schemeClr val="accent1"/>
            </a:solidFill>
            <a:round/>
            <a:headEnd/>
            <a:tailEnd/>
          </a:ln>
          <a:effectLst>
            <a:prstShdw prst="shdw17" dist="17961" dir="2700000">
              <a:schemeClr val="accent1"/>
            </a:prstShdw>
          </a:effectLst>
        </p:spPr>
        <p:txBody>
          <a:bodyPr wrap="none" anchor="ctr"/>
          <a:lstStyle/>
          <a:p>
            <a:endParaRPr lang="zh-CN" altLang="en-US"/>
          </a:p>
        </p:txBody>
      </p:sp>
      <p:sp>
        <p:nvSpPr>
          <p:cNvPr id="90138" name="WordArt 26"/>
          <p:cNvSpPr>
            <a:spLocks noChangeArrowheads="1" noChangeShapeType="1" noTextEdit="1"/>
          </p:cNvSpPr>
          <p:nvPr/>
        </p:nvSpPr>
        <p:spPr bwMode="auto">
          <a:xfrm>
            <a:off x="5894644" y="4197876"/>
            <a:ext cx="1053620" cy="302694"/>
          </a:xfrm>
          <a:prstGeom prst="rect">
            <a:avLst/>
          </a:prstGeom>
        </p:spPr>
        <p:txBody>
          <a:bodyPr wrap="none" fromWordArt="1">
            <a:prstTxWarp prst="textWave1">
              <a:avLst>
                <a:gd name="adj1" fmla="val 13005"/>
                <a:gd name="adj2" fmla="val 0"/>
              </a:avLst>
            </a:prstTxWarp>
          </a:bodyPr>
          <a:lstStyle/>
          <a:p>
            <a:r>
              <a:rPr lang="en-US" altLang="zh-CN" sz="1400" b="1" kern="10" dirty="0">
                <a:ln w="9525">
                  <a:noFill/>
                  <a:round/>
                  <a:headEnd/>
                  <a:tailEnd/>
                </a:ln>
                <a:gradFill rotWithShape="0">
                  <a:gsLst>
                    <a:gs pos="0">
                      <a:srgbClr val="9999FF"/>
                    </a:gs>
                    <a:gs pos="100000">
                      <a:srgbClr val="009999"/>
                    </a:gs>
                  </a:gsLst>
                  <a:lin ang="5400000" scaled="1"/>
                </a:gradFill>
                <a:effectLst>
                  <a:outerShdw dist="53882" dir="2700000" algn="ctr" rotWithShape="0">
                    <a:srgbClr val="C0C0C0">
                      <a:alpha val="80000"/>
                    </a:srgbClr>
                  </a:outerShdw>
                </a:effectLst>
                <a:latin typeface="黑体"/>
                <a:ea typeface="黑体"/>
              </a:rPr>
              <a:t>MOU456WH-1</a:t>
            </a:r>
            <a:endParaRPr lang="zh-CN" altLang="en-US" sz="1400" b="1" kern="10" dirty="0">
              <a:ln w="9525">
                <a:noFill/>
                <a:round/>
                <a:headEnd/>
                <a:tailEnd/>
              </a:ln>
              <a:gradFill rotWithShape="0">
                <a:gsLst>
                  <a:gs pos="0">
                    <a:srgbClr val="9999FF"/>
                  </a:gs>
                  <a:gs pos="100000">
                    <a:srgbClr val="009999"/>
                  </a:gs>
                </a:gsLst>
                <a:lin ang="5400000" scaled="1"/>
              </a:gradFill>
              <a:effectLst>
                <a:outerShdw dist="53882" dir="2700000" algn="ctr" rotWithShape="0">
                  <a:srgbClr val="C0C0C0">
                    <a:alpha val="80000"/>
                  </a:srgbClr>
                </a:outerShdw>
              </a:effectLst>
              <a:latin typeface="黑体"/>
              <a:ea typeface="黑体"/>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smtClean="0">
                <a:solidFill>
                  <a:srgbClr val="C00000"/>
                </a:solidFill>
                <a:latin typeface="文鼎淹水体" pitchFamily="33" charset="-122"/>
                <a:ea typeface="文鼎淹水体" pitchFamily="33" charset="-122"/>
              </a:rPr>
              <a:t>六类信息模块</a:t>
            </a:r>
            <a:endParaRPr lang="zh-CN" altLang="en-US" sz="3200" dirty="0"/>
          </a:p>
        </p:txBody>
      </p:sp>
      <p:sp>
        <p:nvSpPr>
          <p:cNvPr id="3" name="文本占位符 2"/>
          <p:cNvSpPr>
            <a:spLocks noGrp="1"/>
          </p:cNvSpPr>
          <p:nvPr>
            <p:ph type="body" sz="half" idx="1"/>
          </p:nvPr>
        </p:nvSpPr>
        <p:spPr>
          <a:xfrm>
            <a:off x="468312" y="1916113"/>
            <a:ext cx="8136135"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六类免打线非屏蔽信息模块</a:t>
            </a:r>
            <a:endParaRPr lang="en-US" altLang="zh-CN" sz="2400" b="1" kern="1200" dirty="0" smtClean="0">
              <a:solidFill>
                <a:srgbClr val="009999"/>
              </a:solidFill>
              <a:latin typeface="微软雅黑" pitchFamily="34" charset="-122"/>
              <a:ea typeface="微软雅黑" pitchFamily="34" charset="-122"/>
            </a:endParaRPr>
          </a:p>
          <a:p>
            <a:pPr lvl="0">
              <a:lnSpc>
                <a:spcPts val="2500"/>
              </a:lnSpc>
              <a:buClr>
                <a:schemeClr val="accent2"/>
              </a:buClr>
              <a:buFontTx/>
              <a:buChar char="·"/>
              <a:defRPr/>
            </a:pPr>
            <a:r>
              <a:rPr lang="zh-CN" altLang="zh-CN" sz="1600" kern="1200" dirty="0" smtClean="0">
                <a:latin typeface="微软雅黑" pitchFamily="34" charset="-122"/>
                <a:ea typeface="微软雅黑" pitchFamily="34" charset="-122"/>
              </a:rPr>
              <a:t>易端接，免工具，排线盖设计，使双绞线的开绞长度小于</a:t>
            </a:r>
            <a:r>
              <a:rPr lang="en-US" altLang="zh-CN" sz="1600" kern="1200" dirty="0" smtClean="0">
                <a:latin typeface="微软雅黑" pitchFamily="34" charset="-122"/>
                <a:ea typeface="微软雅黑" pitchFamily="34" charset="-122"/>
              </a:rPr>
              <a:t>6mm</a:t>
            </a:r>
            <a:endParaRPr lang="zh-CN" altLang="zh-CN" sz="1600" kern="1200" dirty="0" smtClean="0">
              <a:latin typeface="微软雅黑" pitchFamily="34" charset="-122"/>
              <a:ea typeface="微软雅黑" pitchFamily="34" charset="-122"/>
            </a:endParaRPr>
          </a:p>
          <a:p>
            <a:pPr lvl="0">
              <a:lnSpc>
                <a:spcPts val="2500"/>
              </a:lnSpc>
              <a:buClr>
                <a:schemeClr val="accent2"/>
              </a:buClr>
              <a:buFontTx/>
              <a:buChar char="·"/>
              <a:defRPr/>
            </a:pPr>
            <a:r>
              <a:rPr lang="zh-CN" altLang="zh-CN" sz="1600" kern="1200" dirty="0" smtClean="0">
                <a:latin typeface="微软雅黑" pitchFamily="34" charset="-122"/>
                <a:ea typeface="微软雅黑" pitchFamily="34" charset="-122"/>
              </a:rPr>
              <a:t>采用</a:t>
            </a:r>
            <a:r>
              <a:rPr lang="en-US" altLang="zh-CN" sz="1600" kern="1200" dirty="0" smtClean="0">
                <a:latin typeface="微软雅黑" pitchFamily="34" charset="-122"/>
                <a:ea typeface="微软雅黑" pitchFamily="34" charset="-122"/>
              </a:rPr>
              <a:t>ABS</a:t>
            </a:r>
            <a:r>
              <a:rPr lang="zh-CN" altLang="zh-CN" sz="1600" kern="1200" dirty="0" smtClean="0">
                <a:latin typeface="微软雅黑" pitchFamily="34" charset="-122"/>
                <a:ea typeface="微软雅黑" pitchFamily="34" charset="-122"/>
              </a:rPr>
              <a:t>耐冲击塑料材料，符合</a:t>
            </a:r>
            <a:r>
              <a:rPr lang="en-US" altLang="zh-CN" sz="1600" kern="1200" dirty="0" smtClean="0">
                <a:latin typeface="微软雅黑" pitchFamily="34" charset="-122"/>
                <a:ea typeface="微软雅黑" pitchFamily="34" charset="-122"/>
              </a:rPr>
              <a:t>UL94V</a:t>
            </a:r>
            <a:r>
              <a:rPr lang="zh-CN" altLang="zh-CN" sz="1600" kern="1200" dirty="0" smtClean="0">
                <a:latin typeface="微软雅黑" pitchFamily="34" charset="-122"/>
                <a:ea typeface="微软雅黑" pitchFamily="34" charset="-122"/>
              </a:rPr>
              <a:t>－</a:t>
            </a:r>
            <a:r>
              <a:rPr lang="en-US" altLang="zh-CN" sz="1600" kern="1200" dirty="0" smtClean="0">
                <a:latin typeface="微软雅黑" pitchFamily="34" charset="-122"/>
                <a:ea typeface="微软雅黑" pitchFamily="34" charset="-122"/>
              </a:rPr>
              <a:t>0</a:t>
            </a:r>
            <a:r>
              <a:rPr lang="zh-CN" altLang="zh-CN" sz="1600" kern="1200" dirty="0" smtClean="0">
                <a:latin typeface="微软雅黑" pitchFamily="34" charset="-122"/>
                <a:ea typeface="微软雅黑" pitchFamily="34" charset="-122"/>
              </a:rPr>
              <a:t>材料标准</a:t>
            </a:r>
          </a:p>
          <a:p>
            <a:pPr lvl="0">
              <a:lnSpc>
                <a:spcPts val="2500"/>
              </a:lnSpc>
              <a:buClr>
                <a:schemeClr val="accent2"/>
              </a:buClr>
              <a:buFontTx/>
              <a:buChar char="·"/>
              <a:defRPr/>
            </a:pPr>
            <a:r>
              <a:rPr lang="en-US" altLang="zh-CN" sz="1600" kern="1200" dirty="0" smtClean="0">
                <a:latin typeface="微软雅黑" pitchFamily="34" charset="-122"/>
                <a:ea typeface="微软雅黑" pitchFamily="34" charset="-122"/>
              </a:rPr>
              <a:t>IDC</a:t>
            </a:r>
            <a:r>
              <a:rPr lang="zh-CN" altLang="zh-CN" sz="1600" kern="1200" dirty="0" smtClean="0">
                <a:latin typeface="微软雅黑" pitchFamily="34" charset="-122"/>
                <a:ea typeface="微软雅黑" pitchFamily="34" charset="-122"/>
              </a:rPr>
              <a:t>端子可卡接</a:t>
            </a:r>
            <a:r>
              <a:rPr lang="en-US" altLang="zh-CN" sz="1600" kern="1200" dirty="0" smtClean="0">
                <a:latin typeface="微软雅黑" pitchFamily="34" charset="-122"/>
                <a:ea typeface="微软雅黑" pitchFamily="34" charset="-122"/>
              </a:rPr>
              <a:t>24AWG</a:t>
            </a:r>
            <a:r>
              <a:rPr lang="zh-CN" altLang="zh-CN" sz="1600" kern="1200" dirty="0" smtClean="0">
                <a:latin typeface="微软雅黑" pitchFamily="34" charset="-122"/>
                <a:ea typeface="微软雅黑" pitchFamily="34" charset="-122"/>
              </a:rPr>
              <a:t>，</a:t>
            </a:r>
            <a:r>
              <a:rPr lang="en-US" altLang="zh-CN" sz="1600" kern="1200" dirty="0" smtClean="0">
                <a:latin typeface="微软雅黑" pitchFamily="34" charset="-122"/>
                <a:ea typeface="微软雅黑" pitchFamily="34" charset="-122"/>
              </a:rPr>
              <a:t>23AWG</a:t>
            </a:r>
            <a:r>
              <a:rPr lang="zh-CN" altLang="zh-CN" sz="1600" kern="1200" dirty="0" smtClean="0">
                <a:latin typeface="微软雅黑" pitchFamily="34" charset="-122"/>
                <a:ea typeface="微软雅黑" pitchFamily="34" charset="-122"/>
              </a:rPr>
              <a:t>的线缆</a:t>
            </a:r>
          </a:p>
          <a:p>
            <a:pPr lvl="0">
              <a:lnSpc>
                <a:spcPts val="2500"/>
              </a:lnSpc>
              <a:buClr>
                <a:schemeClr val="accent2"/>
              </a:buClr>
              <a:buFontTx/>
              <a:buChar char="·"/>
              <a:defRPr/>
            </a:pPr>
            <a:r>
              <a:rPr lang="zh-CN" altLang="zh-CN" sz="1600" kern="1200" dirty="0" smtClean="0">
                <a:latin typeface="微软雅黑" pitchFamily="34" charset="-122"/>
                <a:ea typeface="微软雅黑" pitchFamily="34" charset="-122"/>
              </a:rPr>
              <a:t>排线盖两侧附有</a:t>
            </a:r>
            <a:r>
              <a:rPr lang="en-US" altLang="zh-CN" sz="1600" kern="1200" dirty="0" smtClean="0">
                <a:latin typeface="微软雅黑" pitchFamily="34" charset="-122"/>
                <a:ea typeface="微软雅黑" pitchFamily="34" charset="-122"/>
              </a:rPr>
              <a:t>T568A/B</a:t>
            </a:r>
            <a:r>
              <a:rPr lang="zh-CN" altLang="zh-CN" sz="1600" kern="1200" dirty="0" smtClean="0">
                <a:latin typeface="微软雅黑" pitchFamily="34" charset="-122"/>
                <a:ea typeface="微软雅黑" pitchFamily="34" charset="-122"/>
              </a:rPr>
              <a:t>两种色码标</a:t>
            </a:r>
          </a:p>
          <a:p>
            <a:pPr lvl="0">
              <a:lnSpc>
                <a:spcPts val="2500"/>
              </a:lnSpc>
              <a:buClr>
                <a:schemeClr val="accent2"/>
              </a:buClr>
              <a:buFontTx/>
              <a:buChar char="·"/>
              <a:defRPr/>
            </a:pPr>
            <a:r>
              <a:rPr lang="zh-CN" altLang="zh-CN" sz="1600" kern="1200" dirty="0" smtClean="0">
                <a:latin typeface="微软雅黑" pitchFamily="34" charset="-122"/>
                <a:ea typeface="微软雅黑" pitchFamily="34" charset="-122"/>
              </a:rPr>
              <a:t>可同时用于工作区信息面板及模块化配线架上</a:t>
            </a:r>
            <a:endParaRPr lang="en-US" altLang="zh-CN" sz="1600" kern="1200" dirty="0" smtClean="0">
              <a:latin typeface="微软雅黑" pitchFamily="34" charset="-122"/>
              <a:ea typeface="微软雅黑" pitchFamily="34" charset="-122"/>
            </a:endParaRPr>
          </a:p>
          <a:p>
            <a:pPr lvl="0">
              <a:lnSpc>
                <a:spcPts val="2500"/>
              </a:lnSpc>
              <a:buClr>
                <a:schemeClr val="accent2"/>
              </a:buClr>
              <a:buFontTx/>
              <a:buChar char="·"/>
              <a:defRPr/>
            </a:pPr>
            <a:r>
              <a:rPr lang="zh-CN" altLang="en-US" sz="1600" kern="1200" dirty="0" smtClean="0">
                <a:latin typeface="微软雅黑" pitchFamily="34" charset="-122"/>
                <a:ea typeface="微软雅黑" pitchFamily="34" charset="-122"/>
              </a:rPr>
              <a:t>无损耗插拔次数可达</a:t>
            </a:r>
            <a:r>
              <a:rPr lang="en-US" altLang="zh-CN" sz="1600" kern="1200" dirty="0" smtClean="0">
                <a:latin typeface="微软雅黑" pitchFamily="34" charset="-122"/>
                <a:ea typeface="微软雅黑" pitchFamily="34" charset="-122"/>
              </a:rPr>
              <a:t>1500</a:t>
            </a:r>
            <a:r>
              <a:rPr lang="zh-CN" altLang="en-US" sz="1600" kern="1200" dirty="0" smtClean="0">
                <a:latin typeface="微软雅黑" pitchFamily="34" charset="-122"/>
                <a:ea typeface="微软雅黑" pitchFamily="34" charset="-122"/>
              </a:rPr>
              <a:t>次以上</a:t>
            </a:r>
            <a:endParaRPr lang="en-US" altLang="zh-CN" sz="1600" kern="1200" dirty="0" smtClean="0">
              <a:latin typeface="微软雅黑" pitchFamily="34" charset="-122"/>
              <a:ea typeface="微软雅黑" pitchFamily="34" charset="-122"/>
            </a:endParaRPr>
          </a:p>
          <a:p>
            <a:pPr lvl="0">
              <a:lnSpc>
                <a:spcPts val="2500"/>
              </a:lnSpc>
              <a:buClr>
                <a:schemeClr val="accent2"/>
              </a:buClr>
              <a:buFontTx/>
              <a:buChar char="·"/>
              <a:defRPr/>
            </a:pPr>
            <a:r>
              <a:rPr lang="zh-CN" altLang="en-US" sz="1600" kern="1200" dirty="0" smtClean="0">
                <a:latin typeface="微软雅黑" pitchFamily="34" charset="-122"/>
                <a:ea typeface="微软雅黑" pitchFamily="34" charset="-122"/>
              </a:rPr>
              <a:t>保证无损耗的情况下可反复端接</a:t>
            </a:r>
            <a:r>
              <a:rPr lang="en-US" altLang="zh-CN" sz="1600" kern="1200" dirty="0" smtClean="0">
                <a:latin typeface="微软雅黑" pitchFamily="34" charset="-122"/>
                <a:ea typeface="微软雅黑" pitchFamily="34" charset="-122"/>
              </a:rPr>
              <a:t>250</a:t>
            </a:r>
            <a:r>
              <a:rPr lang="zh-CN" altLang="en-US" sz="1600" kern="1200" dirty="0" smtClean="0">
                <a:latin typeface="微软雅黑" pitchFamily="34" charset="-122"/>
                <a:ea typeface="微软雅黑" pitchFamily="34" charset="-122"/>
              </a:rPr>
              <a:t>次以上</a:t>
            </a:r>
            <a:endParaRPr lang="zh-CN" altLang="zh-CN" sz="1600" kern="1200" dirty="0" smtClean="0">
              <a:latin typeface="微软雅黑" pitchFamily="34" charset="-122"/>
              <a:ea typeface="微软雅黑" pitchFamily="34" charset="-122"/>
            </a:endParaRPr>
          </a:p>
          <a:p>
            <a:endParaRPr lang="zh-CN" altLang="en-US" dirty="0"/>
          </a:p>
        </p:txBody>
      </p:sp>
      <p:pic>
        <p:nvPicPr>
          <p:cNvPr id="5" name="图片 4" descr="六类UTP模块"/>
          <p:cNvPicPr/>
          <p:nvPr/>
        </p:nvPicPr>
        <p:blipFill>
          <a:blip r:embed="rId2" cstate="print"/>
          <a:srcRect/>
          <a:stretch>
            <a:fillRect/>
          </a:stretch>
        </p:blipFill>
        <p:spPr bwMode="auto">
          <a:xfrm>
            <a:off x="5868144" y="3501008"/>
            <a:ext cx="2736304" cy="216024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六类水晶头</a:t>
            </a:r>
          </a:p>
        </p:txBody>
      </p:sp>
      <p:sp>
        <p:nvSpPr>
          <p:cNvPr id="92163" name="Rectangle 3"/>
          <p:cNvSpPr>
            <a:spLocks noGrp="1" noChangeArrowheads="1"/>
          </p:cNvSpPr>
          <p:nvPr>
            <p:ph type="body" idx="1"/>
          </p:nvPr>
        </p:nvSpPr>
        <p:spPr>
          <a:xfrm>
            <a:off x="395537" y="1844824"/>
            <a:ext cx="8064252"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六类水晶头特性：</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采用标准</a:t>
            </a:r>
            <a:r>
              <a:rPr lang="zh-CN" altLang="en-US" sz="1600" kern="1200" dirty="0">
                <a:latin typeface="微软雅黑" pitchFamily="34" charset="-122"/>
                <a:ea typeface="微软雅黑" pitchFamily="34" charset="-122"/>
              </a:rPr>
              <a:t>材质（磷铜；镀金：</a:t>
            </a:r>
            <a:r>
              <a:rPr lang="en-US" altLang="zh-CN" sz="1600" kern="1200" dirty="0">
                <a:latin typeface="微软雅黑" pitchFamily="34" charset="-122"/>
                <a:ea typeface="微软雅黑" pitchFamily="34" charset="-122"/>
              </a:rPr>
              <a:t>50μm;</a:t>
            </a:r>
            <a:r>
              <a:rPr lang="zh-CN" altLang="en-US" sz="1600" kern="1200" dirty="0">
                <a:latin typeface="微软雅黑" pitchFamily="34" charset="-122"/>
                <a:ea typeface="微软雅黑" pitchFamily="34" charset="-122"/>
              </a:rPr>
              <a:t>镀镍：</a:t>
            </a:r>
            <a:r>
              <a:rPr lang="en-US" altLang="zh-CN" sz="1600" kern="1200" dirty="0">
                <a:latin typeface="微软雅黑" pitchFamily="34" charset="-122"/>
                <a:ea typeface="微软雅黑" pitchFamily="34" charset="-122"/>
              </a:rPr>
              <a:t>100μm </a:t>
            </a:r>
            <a:r>
              <a:rPr lang="zh-CN" altLang="en-US" sz="1600" kern="1200" dirty="0">
                <a:latin typeface="微软雅黑" pitchFamily="34" charset="-122"/>
                <a:ea typeface="微软雅黑" pitchFamily="34" charset="-122"/>
              </a:rPr>
              <a:t>）制成</a:t>
            </a:r>
            <a:r>
              <a:rPr lang="zh-CN" altLang="en-US" sz="1600" kern="1200" dirty="0" smtClean="0">
                <a:latin typeface="微软雅黑" pitchFamily="34" charset="-122"/>
                <a:ea typeface="微软雅黑" pitchFamily="34" charset="-122"/>
              </a:rPr>
              <a:t>，符合国际标准</a:t>
            </a:r>
            <a:r>
              <a:rPr lang="en-US" altLang="zh-CN" sz="1600" kern="1200" dirty="0" smtClean="0">
                <a:latin typeface="微软雅黑" pitchFamily="34" charset="-122"/>
                <a:ea typeface="微软雅黑" pitchFamily="34" charset="-122"/>
              </a:rPr>
              <a:t>ISO/IEC11801:2002</a:t>
            </a:r>
            <a:r>
              <a:rPr lang="zh-CN" altLang="en-US" sz="1600" kern="1200" dirty="0" smtClean="0">
                <a:latin typeface="微软雅黑" pitchFamily="34" charset="-122"/>
                <a:ea typeface="微软雅黑" pitchFamily="34" charset="-122"/>
              </a:rPr>
              <a:t>六类标准</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分体式六类水晶头设计，利用一个小的排线管，方便排线和端接，可作为数据传输中连接电缆使用</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采用</a:t>
            </a:r>
            <a:r>
              <a:rPr lang="en-US" altLang="zh-CN" sz="1600" kern="1200" dirty="0">
                <a:latin typeface="微软雅黑" pitchFamily="34" charset="-122"/>
                <a:ea typeface="微软雅黑" pitchFamily="34" charset="-122"/>
              </a:rPr>
              <a:t>50μinch</a:t>
            </a:r>
            <a:r>
              <a:rPr lang="zh-CN" altLang="en-US" sz="1600" kern="1200" dirty="0">
                <a:latin typeface="微软雅黑" pitchFamily="34" charset="-122"/>
                <a:ea typeface="微软雅黑" pitchFamily="34" charset="-122"/>
              </a:rPr>
              <a:t>镀金水晶头，确保产品的优异性能</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系统频率支持至</a:t>
            </a:r>
            <a:r>
              <a:rPr lang="en-US" altLang="zh-CN" sz="1600" kern="1200" dirty="0">
                <a:latin typeface="微软雅黑" pitchFamily="34" charset="-122"/>
                <a:ea typeface="微软雅黑" pitchFamily="34" charset="-122"/>
              </a:rPr>
              <a:t>250MHz</a:t>
            </a:r>
            <a:r>
              <a:rPr lang="zh-CN" altLang="en-US" sz="1600" kern="1200" dirty="0" smtClean="0">
                <a:latin typeface="微软雅黑" pitchFamily="34" charset="-122"/>
                <a:ea typeface="微软雅黑" pitchFamily="34" charset="-122"/>
              </a:rPr>
              <a:t>。</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性能满足千兆以太网以及</a:t>
            </a:r>
            <a:r>
              <a:rPr lang="en-US" altLang="zh-CN" sz="1600" kern="1200" dirty="0" smtClean="0">
                <a:latin typeface="微软雅黑" pitchFamily="34" charset="-122"/>
                <a:ea typeface="微软雅黑" pitchFamily="34" charset="-122"/>
              </a:rPr>
              <a:t>1000Base-T</a:t>
            </a:r>
            <a:r>
              <a:rPr lang="zh-CN" altLang="en-US" sz="1600" kern="1200" dirty="0" smtClean="0">
                <a:latin typeface="微软雅黑" pitchFamily="34" charset="-122"/>
                <a:ea typeface="微软雅黑" pitchFamily="34" charset="-122"/>
              </a:rPr>
              <a:t>标准</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接线方式：</a:t>
            </a:r>
            <a:r>
              <a:rPr lang="en-US" altLang="zh-CN" sz="1600" kern="1200" dirty="0" smtClean="0">
                <a:latin typeface="微软雅黑" pitchFamily="34" charset="-122"/>
                <a:ea typeface="微软雅黑" pitchFamily="34" charset="-122"/>
              </a:rPr>
              <a:t>568B-568B</a:t>
            </a:r>
            <a:r>
              <a:rPr lang="zh-CN" altLang="en-US" sz="1600" kern="1200" dirty="0" smtClean="0">
                <a:latin typeface="微软雅黑" pitchFamily="34" charset="-122"/>
                <a:ea typeface="微软雅黑" pitchFamily="34" charset="-122"/>
              </a:rPr>
              <a:t>、</a:t>
            </a:r>
            <a:r>
              <a:rPr lang="en-US" altLang="zh-CN" sz="1600" kern="1200" dirty="0" smtClean="0">
                <a:latin typeface="微软雅黑" pitchFamily="34" charset="-122"/>
                <a:ea typeface="微软雅黑" pitchFamily="34" charset="-122"/>
              </a:rPr>
              <a:t>568A-568B</a:t>
            </a:r>
            <a:r>
              <a:rPr lang="en-US" altLang="zh-CN" sz="1600" kern="1200" dirty="0">
                <a:latin typeface="微软雅黑" pitchFamily="34" charset="-122"/>
                <a:ea typeface="微软雅黑" pitchFamily="34" charset="-122"/>
              </a:rPr>
              <a:t>(</a:t>
            </a:r>
            <a:r>
              <a:rPr lang="zh-CN" altLang="en-US" sz="1600" kern="1200" dirty="0">
                <a:latin typeface="微软雅黑" pitchFamily="34" charset="-122"/>
                <a:ea typeface="微软雅黑" pitchFamily="34" charset="-122"/>
              </a:rPr>
              <a:t>交叉接线</a:t>
            </a:r>
            <a:r>
              <a:rPr lang="en-US" altLang="zh-CN" sz="1600" kern="1200" dirty="0">
                <a:latin typeface="微软雅黑" pitchFamily="34" charset="-122"/>
                <a:ea typeface="微软雅黑" pitchFamily="34" charset="-122"/>
              </a:rPr>
              <a:t>)</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568A-568A</a:t>
            </a:r>
            <a:endParaRPr lang="en-US" altLang="zh-CN"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无损耗插拔次数可</a:t>
            </a:r>
            <a:r>
              <a:rPr lang="zh-CN" altLang="en-US" sz="1600" kern="1200" dirty="0" smtClean="0">
                <a:latin typeface="微软雅黑" pitchFamily="34" charset="-122"/>
                <a:ea typeface="微软雅黑" pitchFamily="34" charset="-122"/>
              </a:rPr>
              <a:t>达</a:t>
            </a:r>
            <a:r>
              <a:rPr lang="en-US" altLang="zh-CN" sz="1600" kern="1200" dirty="0" smtClean="0">
                <a:latin typeface="微软雅黑" pitchFamily="34" charset="-122"/>
                <a:ea typeface="微软雅黑" pitchFamily="34" charset="-122"/>
              </a:rPr>
              <a:t>2000</a:t>
            </a:r>
            <a:r>
              <a:rPr lang="zh-CN" altLang="en-US" sz="1600" kern="1200" dirty="0" smtClean="0">
                <a:latin typeface="微软雅黑" pitchFamily="34" charset="-122"/>
                <a:ea typeface="微软雅黑" pitchFamily="34" charset="-122"/>
              </a:rPr>
              <a:t>次</a:t>
            </a:r>
            <a:r>
              <a:rPr lang="zh-CN" altLang="en-US" sz="1600" kern="1200" dirty="0">
                <a:latin typeface="微软雅黑" pitchFamily="34" charset="-122"/>
                <a:ea typeface="微软雅黑" pitchFamily="34" charset="-122"/>
              </a:rPr>
              <a:t>以上</a:t>
            </a:r>
          </a:p>
          <a:p>
            <a:pPr>
              <a:lnSpc>
                <a:spcPct val="90000"/>
              </a:lnSpc>
            </a:pPr>
            <a:endParaRPr lang="en-US" altLang="zh-CN" sz="2000" dirty="0"/>
          </a:p>
        </p:txBody>
      </p:sp>
      <p:pic>
        <p:nvPicPr>
          <p:cNvPr id="92164" name="Picture 4" descr="6PL"/>
          <p:cNvPicPr>
            <a:picLocks noChangeAspect="1" noChangeArrowheads="1"/>
          </p:cNvPicPr>
          <p:nvPr/>
        </p:nvPicPr>
        <p:blipFill>
          <a:blip r:embed="rId2" cstate="print"/>
          <a:srcRect/>
          <a:stretch>
            <a:fillRect/>
          </a:stretch>
        </p:blipFill>
        <p:spPr bwMode="auto">
          <a:xfrm>
            <a:off x="6391914" y="3607558"/>
            <a:ext cx="2250882" cy="1992031"/>
          </a:xfrm>
          <a:prstGeom prst="rect">
            <a:avLst/>
          </a:prstGeom>
          <a:noFill/>
        </p:spPr>
      </p:pic>
      <p:sp>
        <p:nvSpPr>
          <p:cNvPr id="92165" name="Oval 5"/>
          <p:cNvSpPr>
            <a:spLocks noChangeArrowheads="1"/>
          </p:cNvSpPr>
          <p:nvPr/>
        </p:nvSpPr>
        <p:spPr bwMode="auto">
          <a:xfrm>
            <a:off x="6327814" y="3500438"/>
            <a:ext cx="2316152" cy="2214578"/>
          </a:xfrm>
          <a:prstGeom prst="ellipse">
            <a:avLst/>
          </a:prstGeom>
          <a:noFill/>
          <a:ln w="28575" algn="ctr">
            <a:solidFill>
              <a:schemeClr val="accent1"/>
            </a:solidFill>
            <a:round/>
            <a:headEnd/>
            <a:tailEnd/>
          </a:ln>
          <a:effectLst>
            <a:prstShdw prst="shdw17" dist="17961" dir="2700000">
              <a:schemeClr val="accent1">
                <a:gamma/>
                <a:shade val="60000"/>
                <a:invGamma/>
              </a:schemeClr>
            </a:prstShdw>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配线架02"/>
          <p:cNvPicPr/>
          <p:nvPr/>
        </p:nvPicPr>
        <p:blipFill>
          <a:blip r:embed="rId2" cstate="print"/>
          <a:srcRect/>
          <a:stretch>
            <a:fillRect/>
          </a:stretch>
        </p:blipFill>
        <p:spPr bwMode="auto">
          <a:xfrm>
            <a:off x="6186210" y="4077072"/>
            <a:ext cx="2922294" cy="1871932"/>
          </a:xfrm>
          <a:prstGeom prst="rect">
            <a:avLst/>
          </a:prstGeom>
          <a:noFill/>
          <a:ln w="9525">
            <a:noFill/>
            <a:miter lim="800000"/>
            <a:headEnd/>
            <a:tailEnd/>
          </a:ln>
        </p:spPr>
      </p:pic>
      <p:sp>
        <p:nvSpPr>
          <p:cNvPr id="93186"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六 类 配 线 架</a:t>
            </a:r>
          </a:p>
        </p:txBody>
      </p:sp>
      <p:sp>
        <p:nvSpPr>
          <p:cNvPr id="93187" name="Rectangle 3"/>
          <p:cNvSpPr>
            <a:spLocks noGrp="1" noChangeArrowheads="1"/>
          </p:cNvSpPr>
          <p:nvPr>
            <p:ph type="body" sz="half" idx="1"/>
          </p:nvPr>
        </p:nvSpPr>
        <p:spPr>
          <a:xfrm>
            <a:off x="611560" y="1844824"/>
            <a:ext cx="8086353" cy="4032448"/>
          </a:xfrm>
        </p:spPr>
        <p:txBody>
          <a:bodyPr/>
          <a:lstStyle/>
          <a:p>
            <a:pPr>
              <a:buFontTx/>
              <a:buNone/>
            </a:pPr>
            <a:r>
              <a:rPr lang="zh-CN" altLang="en-US" sz="2400" b="1" kern="1200" dirty="0" smtClean="0">
                <a:solidFill>
                  <a:srgbClr val="009999"/>
                </a:solidFill>
                <a:latin typeface="微软雅黑" pitchFamily="34" charset="-122"/>
                <a:ea typeface="微软雅黑" pitchFamily="34" charset="-122"/>
              </a:rPr>
              <a:t>六类</a:t>
            </a:r>
            <a:r>
              <a:rPr lang="en-US" altLang="zh-CN" sz="2400" b="1" kern="1200" dirty="0" smtClean="0">
                <a:solidFill>
                  <a:srgbClr val="009999"/>
                </a:solidFill>
                <a:latin typeface="微软雅黑" pitchFamily="34" charset="-122"/>
                <a:ea typeface="微软雅黑" pitchFamily="34" charset="-122"/>
              </a:rPr>
              <a:t>24</a:t>
            </a:r>
            <a:r>
              <a:rPr lang="zh-CN" altLang="en-US" sz="2400" b="1" kern="1200" dirty="0" smtClean="0">
                <a:solidFill>
                  <a:srgbClr val="009999"/>
                </a:solidFill>
                <a:latin typeface="微软雅黑" pitchFamily="34" charset="-122"/>
                <a:ea typeface="微软雅黑" pitchFamily="34" charset="-122"/>
              </a:rPr>
              <a:t>口固定</a:t>
            </a:r>
            <a:r>
              <a:rPr lang="zh-CN" altLang="en-US" sz="2400" b="1" kern="1200" dirty="0">
                <a:solidFill>
                  <a:srgbClr val="009999"/>
                </a:solidFill>
                <a:latin typeface="微软雅黑" pitchFamily="34" charset="-122"/>
                <a:ea typeface="微软雅黑" pitchFamily="34" charset="-122"/>
              </a:rPr>
              <a:t>端口配线架</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19inch</a:t>
            </a:r>
            <a:r>
              <a:rPr lang="zh-CN" altLang="en-US" sz="1600" kern="1200" dirty="0">
                <a:latin typeface="微软雅黑" pitchFamily="34" charset="-122"/>
                <a:ea typeface="微软雅黑" pitchFamily="34" charset="-122"/>
              </a:rPr>
              <a:t>标准机架式</a:t>
            </a:r>
            <a:r>
              <a:rPr lang="zh-CN" altLang="en-US" sz="1600" kern="1200" dirty="0" smtClean="0">
                <a:latin typeface="微软雅黑" pitchFamily="34" charset="-122"/>
                <a:ea typeface="微软雅黑" pitchFamily="34" charset="-122"/>
              </a:rPr>
              <a:t>安装</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超强的性能、友好的端接界面、标签和线缆管理能力</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打</a:t>
            </a:r>
            <a:r>
              <a:rPr lang="zh-CN" altLang="en-US" sz="1600" kern="1200" dirty="0">
                <a:latin typeface="微软雅黑" pitchFamily="34" charset="-122"/>
                <a:ea typeface="微软雅黑" pitchFamily="34" charset="-122"/>
              </a:rPr>
              <a:t>线钳操作，省去了在机柜端端接模块相对较麻烦的</a:t>
            </a:r>
            <a:r>
              <a:rPr lang="zh-CN" altLang="en-US" sz="1600" kern="1200" dirty="0" smtClean="0">
                <a:latin typeface="微软雅黑" pitchFamily="34" charset="-122"/>
                <a:ea typeface="微软雅黑" pitchFamily="34" charset="-122"/>
              </a:rPr>
              <a:t>操作</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配线架</a:t>
            </a:r>
            <a:r>
              <a:rPr lang="zh-CN" altLang="en-US" sz="1600" kern="1200" dirty="0">
                <a:latin typeface="微软雅黑" pitchFamily="34" charset="-122"/>
                <a:ea typeface="微软雅黑" pitchFamily="34" charset="-122"/>
              </a:rPr>
              <a:t>固定采用金属螺丝，牢固可靠</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配线架背面附有</a:t>
            </a:r>
            <a:r>
              <a:rPr lang="en-US" altLang="zh-CN" sz="1600" kern="1200" dirty="0">
                <a:latin typeface="微软雅黑" pitchFamily="34" charset="-122"/>
                <a:ea typeface="微软雅黑" pitchFamily="34" charset="-122"/>
              </a:rPr>
              <a:t>T568A/B</a:t>
            </a:r>
            <a:r>
              <a:rPr lang="zh-CN" altLang="en-US" sz="1600" kern="1200" dirty="0">
                <a:latin typeface="微软雅黑" pitchFamily="34" charset="-122"/>
                <a:ea typeface="微软雅黑" pitchFamily="34" charset="-122"/>
              </a:rPr>
              <a:t>两种线序标识，方便进行线缆端</a:t>
            </a:r>
            <a:r>
              <a:rPr lang="zh-CN" altLang="en-US" sz="1600" kern="1200" dirty="0" smtClean="0">
                <a:latin typeface="微软雅黑" pitchFamily="34" charset="-122"/>
                <a:ea typeface="微软雅黑" pitchFamily="34" charset="-122"/>
              </a:rPr>
              <a:t>接</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无损耗插拔次数可达</a:t>
            </a:r>
            <a:r>
              <a:rPr lang="en-US" altLang="zh-CN" sz="1600" kern="1200" dirty="0" smtClean="0">
                <a:latin typeface="微软雅黑" pitchFamily="34" charset="-122"/>
                <a:ea typeface="微软雅黑" pitchFamily="34" charset="-122"/>
              </a:rPr>
              <a:t>750</a:t>
            </a:r>
            <a:r>
              <a:rPr lang="zh-CN" altLang="en-US" sz="1600" kern="1200" dirty="0" smtClean="0">
                <a:latin typeface="微软雅黑" pitchFamily="34" charset="-122"/>
                <a:ea typeface="微软雅黑" pitchFamily="34" charset="-122"/>
              </a:rPr>
              <a:t>次以上</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打线端口在保证无损耗的情况下可达</a:t>
            </a:r>
            <a:r>
              <a:rPr lang="en-US" altLang="zh-CN" sz="1600" kern="1200" dirty="0" smtClean="0">
                <a:latin typeface="微软雅黑" pitchFamily="34" charset="-122"/>
                <a:ea typeface="微软雅黑" pitchFamily="34" charset="-122"/>
              </a:rPr>
              <a:t>200</a:t>
            </a:r>
            <a:r>
              <a:rPr lang="zh-CN" altLang="en-US" sz="1600" kern="1200" dirty="0" smtClean="0">
                <a:latin typeface="微软雅黑" pitchFamily="34" charset="-122"/>
                <a:ea typeface="微软雅黑" pitchFamily="34" charset="-122"/>
              </a:rPr>
              <a:t>次以上端接</a:t>
            </a:r>
            <a:endParaRPr lang="zh-CN" altLang="en-US" sz="1600" kern="1200" dirty="0">
              <a:latin typeface="微软雅黑" pitchFamily="34" charset="-122"/>
              <a:ea typeface="微软雅黑" pitchFamily="34" charset="-122"/>
            </a:endParaRPr>
          </a:p>
          <a:p>
            <a:pPr>
              <a:buFont typeface="Wingdings" pitchFamily="2" charset="2"/>
              <a:buChar char="Ø"/>
            </a:pPr>
            <a:endParaRPr lang="en-US" altLang="zh-CN" sz="2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altLang="zh-CN" sz="3200" b="1" dirty="0">
                <a:solidFill>
                  <a:srgbClr val="C00000"/>
                </a:solidFill>
                <a:latin typeface="文鼎淹水体" pitchFamily="33" charset="-122"/>
                <a:ea typeface="文鼎淹水体" pitchFamily="33" charset="-122"/>
              </a:rPr>
              <a:t>Vcom86</a:t>
            </a:r>
            <a:r>
              <a:rPr lang="zh-CN" altLang="en-US" sz="3200" b="1" dirty="0">
                <a:solidFill>
                  <a:srgbClr val="C00000"/>
                </a:solidFill>
                <a:latin typeface="文鼎淹水体" pitchFamily="33" charset="-122"/>
                <a:ea typeface="文鼎淹水体" pitchFamily="33" charset="-122"/>
              </a:rPr>
              <a:t>型面板</a:t>
            </a:r>
          </a:p>
        </p:txBody>
      </p:sp>
      <p:sp>
        <p:nvSpPr>
          <p:cNvPr id="68622" name="Rectangle 14"/>
          <p:cNvSpPr>
            <a:spLocks noGrp="1" noChangeArrowheads="1"/>
          </p:cNvSpPr>
          <p:nvPr>
            <p:ph type="body" sz="half" idx="2"/>
          </p:nvPr>
        </p:nvSpPr>
        <p:spPr>
          <a:xfrm>
            <a:off x="4067175" y="2060575"/>
            <a:ext cx="4537273" cy="3816350"/>
          </a:xfrm>
        </p:spPr>
        <p:txBody>
          <a:bodyPr/>
          <a:lstStyle/>
          <a:p>
            <a:pPr>
              <a:lnSpc>
                <a:spcPts val="2500"/>
              </a:lnSpc>
              <a:buClr>
                <a:schemeClr val="accent2"/>
              </a:buClr>
              <a:buFontTx/>
              <a:buChar char="·"/>
              <a:defRPr/>
            </a:pPr>
            <a:r>
              <a:rPr lang="zh-CN" altLang="zh-CN" sz="1600" kern="1200" dirty="0">
                <a:latin typeface="微软雅黑" pitchFamily="34" charset="-122"/>
                <a:ea typeface="微软雅黑" pitchFamily="34" charset="-122"/>
              </a:rPr>
              <a:t>86</a:t>
            </a:r>
            <a:r>
              <a:rPr lang="en-US" altLang="zh-CN" sz="1600" kern="1200" dirty="0" smtClean="0">
                <a:latin typeface="微软雅黑" pitchFamily="34" charset="-122"/>
                <a:ea typeface="微软雅黑" pitchFamily="34" charset="-122"/>
              </a:rPr>
              <a:t>x86</a:t>
            </a:r>
            <a:r>
              <a:rPr lang="zh-CN" altLang="en-US" sz="1600" kern="1200" dirty="0" smtClean="0">
                <a:latin typeface="微软雅黑" pitchFamily="34" charset="-122"/>
                <a:ea typeface="微软雅黑" pitchFamily="34" charset="-122"/>
              </a:rPr>
              <a:t>（</a:t>
            </a:r>
            <a:r>
              <a:rPr lang="en-US" altLang="zh-CN" sz="1600" kern="1200" dirty="0" smtClean="0">
                <a:latin typeface="微软雅黑" pitchFamily="34" charset="-122"/>
                <a:ea typeface="微软雅黑" pitchFamily="34" charset="-122"/>
              </a:rPr>
              <a:t> mm</a:t>
            </a:r>
            <a:r>
              <a:rPr lang="zh-CN" altLang="en-US" sz="1600" kern="1200" dirty="0" smtClean="0">
                <a:latin typeface="微软雅黑" pitchFamily="34" charset="-122"/>
                <a:ea typeface="微软雅黑" pitchFamily="34" charset="-122"/>
              </a:rPr>
              <a:t>）国际尺寸</a:t>
            </a:r>
            <a:r>
              <a:rPr lang="en-US" altLang="zh-CN" sz="1600" kern="1200" dirty="0" smtClean="0">
                <a:latin typeface="微软雅黑" pitchFamily="34" charset="-122"/>
                <a:ea typeface="微软雅黑" pitchFamily="34" charset="-122"/>
              </a:rPr>
              <a:t> </a:t>
            </a:r>
            <a:endParaRPr lang="en-US" altLang="zh-CN" sz="1600" kern="1200" dirty="0">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a:latin typeface="微软雅黑" pitchFamily="34" charset="-122"/>
                <a:ea typeface="微软雅黑" pitchFamily="34" charset="-122"/>
              </a:rPr>
              <a:t>1</a:t>
            </a:r>
            <a:r>
              <a:rPr lang="zh-CN" altLang="en-US" sz="1600" kern="1200" dirty="0">
                <a:latin typeface="微软雅黑" pitchFamily="34" charset="-122"/>
                <a:ea typeface="微软雅黑" pitchFamily="34" charset="-122"/>
              </a:rPr>
              <a:t>端口、</a:t>
            </a:r>
            <a:r>
              <a:rPr lang="en-US" altLang="zh-CN" sz="1600" kern="1200" dirty="0">
                <a:latin typeface="微软雅黑" pitchFamily="34" charset="-122"/>
                <a:ea typeface="微软雅黑" pitchFamily="34" charset="-122"/>
              </a:rPr>
              <a:t>2 </a:t>
            </a:r>
            <a:r>
              <a:rPr lang="zh-CN" altLang="en-US" sz="1600" kern="1200" dirty="0">
                <a:latin typeface="微软雅黑" pitchFamily="34" charset="-122"/>
                <a:ea typeface="微软雅黑" pitchFamily="34" charset="-122"/>
              </a:rPr>
              <a:t>端口或</a:t>
            </a:r>
            <a:r>
              <a:rPr lang="zh-CN" altLang="zh-CN" sz="1600" kern="1200" dirty="0">
                <a:latin typeface="微软雅黑" pitchFamily="34" charset="-122"/>
                <a:ea typeface="微软雅黑" pitchFamily="34" charset="-122"/>
              </a:rPr>
              <a:t> </a:t>
            </a:r>
            <a:r>
              <a:rPr lang="en-US" altLang="zh-CN" sz="1600" kern="1200" dirty="0">
                <a:latin typeface="微软雅黑" pitchFamily="34" charset="-122"/>
                <a:ea typeface="微软雅黑" pitchFamily="34" charset="-122"/>
              </a:rPr>
              <a:t>4</a:t>
            </a:r>
            <a:r>
              <a:rPr lang="zh-CN" altLang="en-US" sz="1600" kern="1200" dirty="0" smtClean="0">
                <a:latin typeface="微软雅黑" pitchFamily="34" charset="-122"/>
                <a:ea typeface="微软雅黑" pitchFamily="34" charset="-122"/>
              </a:rPr>
              <a:t>端口</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面板设计线条流畅，棱角清晰</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zh-CN" sz="1600" kern="1200" dirty="0">
                <a:latin typeface="微软雅黑" pitchFamily="34" charset="-122"/>
                <a:ea typeface="微软雅黑" pitchFamily="34" charset="-122"/>
              </a:rPr>
              <a:t>提供镙钉与易拔出镙钉帽, 外形美观 </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防火高强度</a:t>
            </a:r>
            <a:r>
              <a:rPr lang="en-US" altLang="zh-CN" sz="1600" kern="1200" dirty="0" smtClean="0">
                <a:latin typeface="微软雅黑" pitchFamily="34" charset="-122"/>
                <a:ea typeface="微软雅黑" pitchFamily="34" charset="-122"/>
              </a:rPr>
              <a:t>ABS</a:t>
            </a:r>
            <a:r>
              <a:rPr lang="zh-CN" altLang="en-US" sz="1600" kern="1200" dirty="0" smtClean="0">
                <a:latin typeface="微软雅黑" pitchFamily="34" charset="-122"/>
                <a:ea typeface="微软雅黑" pitchFamily="34" charset="-122"/>
              </a:rPr>
              <a:t>材料制作</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带保护放尘门，以便防水、防尘、防污染</a:t>
            </a:r>
            <a:endParaRPr lang="zh-CN" altLang="zh-CN"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适合于数据，语音及多媒体应用</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正面附有</a:t>
            </a:r>
            <a:r>
              <a:rPr lang="en-US" altLang="zh-CN" sz="1600" kern="1200" dirty="0">
                <a:latin typeface="微软雅黑" pitchFamily="34" charset="-122"/>
                <a:ea typeface="微软雅黑" pitchFamily="34" charset="-122"/>
              </a:rPr>
              <a:t>Vcom</a:t>
            </a:r>
            <a:r>
              <a:rPr lang="zh-CN" altLang="en-US" sz="1600" kern="1200" dirty="0">
                <a:latin typeface="微软雅黑" pitchFamily="34" charset="-122"/>
                <a:ea typeface="微软雅黑" pitchFamily="34" charset="-122"/>
              </a:rPr>
              <a:t>标识</a:t>
            </a:r>
          </a:p>
        </p:txBody>
      </p:sp>
      <p:pic>
        <p:nvPicPr>
          <p:cNvPr id="263169" name="Picture 1" descr="E:\Vcom\技术部提供产品资料\新渠道产品\2口面板1.tif"/>
          <p:cNvPicPr>
            <a:picLocks noChangeAspect="1" noChangeArrowheads="1"/>
          </p:cNvPicPr>
          <p:nvPr/>
        </p:nvPicPr>
        <p:blipFill>
          <a:blip r:embed="rId2" cstate="print"/>
          <a:srcRect/>
          <a:stretch>
            <a:fillRect/>
          </a:stretch>
        </p:blipFill>
        <p:spPr bwMode="auto">
          <a:xfrm>
            <a:off x="323528" y="2420888"/>
            <a:ext cx="3636048" cy="244827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908720"/>
            <a:ext cx="8229600" cy="5163486"/>
          </a:xfrm>
        </p:spPr>
        <p:txBody>
          <a:bodyPr/>
          <a:lstStyle/>
          <a:p>
            <a:pPr>
              <a:lnSpc>
                <a:spcPct val="150000"/>
              </a:lnSpc>
              <a:buNone/>
            </a:pPr>
            <a:r>
              <a:rPr lang="zh-CN" altLang="en-US" sz="2000" b="1" dirty="0" smtClean="0">
                <a:latin typeface="微软雅黑" pitchFamily="34" charset="-122"/>
                <a:ea typeface="微软雅黑" pitchFamily="34" charset="-122"/>
              </a:rPr>
              <a:t>双绞线：</a:t>
            </a:r>
            <a:endParaRPr lang="en-US" altLang="zh-CN" sz="2000" b="1" dirty="0" smtClean="0">
              <a:latin typeface="微软雅黑" pitchFamily="34" charset="-122"/>
              <a:ea typeface="微软雅黑" pitchFamily="34" charset="-122"/>
            </a:endParaRPr>
          </a:p>
          <a:p>
            <a:pPr marL="0" indent="457200">
              <a:lnSpc>
                <a:spcPct val="150000"/>
              </a:lnSpc>
              <a:buNone/>
            </a:pPr>
            <a:r>
              <a:rPr lang="zh-CN" altLang="zh-CN" sz="1600" dirty="0" smtClean="0">
                <a:latin typeface="微软雅黑" pitchFamily="34" charset="-122"/>
                <a:ea typeface="微软雅黑" pitchFamily="34" charset="-122"/>
                <a:cs typeface="+mj-cs"/>
              </a:rPr>
              <a:t>双绞线（</a:t>
            </a:r>
            <a:r>
              <a:rPr lang="en-US" altLang="zh-CN" sz="1600" dirty="0" smtClean="0">
                <a:latin typeface="微软雅黑" pitchFamily="34" charset="-122"/>
                <a:ea typeface="微软雅黑" pitchFamily="34" charset="-122"/>
                <a:cs typeface="+mj-cs"/>
              </a:rPr>
              <a:t>TP</a:t>
            </a:r>
            <a:r>
              <a:rPr lang="zh-CN" altLang="zh-CN" sz="1600" dirty="0" smtClean="0">
                <a:latin typeface="微软雅黑" pitchFamily="34" charset="-122"/>
                <a:ea typeface="微软雅黑" pitchFamily="34" charset="-122"/>
                <a:cs typeface="+mj-cs"/>
              </a:rPr>
              <a:t>：</a:t>
            </a:r>
            <a:r>
              <a:rPr lang="en-US" altLang="zh-CN" sz="1600" dirty="0" smtClean="0">
                <a:latin typeface="微软雅黑" pitchFamily="34" charset="-122"/>
                <a:ea typeface="微软雅黑" pitchFamily="34" charset="-122"/>
                <a:cs typeface="+mj-cs"/>
              </a:rPr>
              <a:t>Twisted Pairwire</a:t>
            </a:r>
            <a:r>
              <a:rPr lang="zh-CN" altLang="zh-CN" sz="1600" dirty="0" smtClean="0">
                <a:latin typeface="微软雅黑" pitchFamily="34" charset="-122"/>
                <a:ea typeface="微软雅黑" pitchFamily="34" charset="-122"/>
                <a:cs typeface="+mj-cs"/>
              </a:rPr>
              <a:t>）是综合布线工程中最常用的</a:t>
            </a:r>
            <a:endParaRPr lang="en-US" altLang="zh-CN" sz="1600" dirty="0" smtClean="0">
              <a:latin typeface="微软雅黑" pitchFamily="34" charset="-122"/>
              <a:ea typeface="微软雅黑" pitchFamily="34" charset="-122"/>
              <a:cs typeface="+mj-cs"/>
            </a:endParaRPr>
          </a:p>
          <a:p>
            <a:pPr marL="0" indent="457200">
              <a:lnSpc>
                <a:spcPct val="150000"/>
              </a:lnSpc>
              <a:buNone/>
            </a:pPr>
            <a:r>
              <a:rPr lang="zh-CN" altLang="zh-CN" sz="1600" dirty="0" smtClean="0">
                <a:latin typeface="微软雅黑" pitchFamily="34" charset="-122"/>
                <a:ea typeface="微软雅黑" pitchFamily="34" charset="-122"/>
                <a:cs typeface="+mj-cs"/>
              </a:rPr>
              <a:t>一种传输介质。双绞线由两根</a:t>
            </a:r>
            <a:r>
              <a:rPr lang="zh-CN" altLang="zh-CN" sz="1600" dirty="0" smtClean="0">
                <a:latin typeface="微软雅黑" pitchFamily="34" charset="-122"/>
                <a:ea typeface="微软雅黑" pitchFamily="34" charset="-122"/>
              </a:rPr>
              <a:t>具有绝缘保护层的铜导线组成。</a:t>
            </a:r>
            <a:endParaRPr lang="en-US" altLang="zh-CN" sz="1600" dirty="0" smtClean="0">
              <a:latin typeface="微软雅黑" pitchFamily="34" charset="-122"/>
              <a:ea typeface="微软雅黑" pitchFamily="34" charset="-122"/>
            </a:endParaRPr>
          </a:p>
          <a:p>
            <a:pPr marL="0" indent="457200">
              <a:lnSpc>
                <a:spcPct val="150000"/>
              </a:lnSpc>
              <a:buNone/>
            </a:pPr>
            <a:r>
              <a:rPr lang="zh-CN" altLang="zh-CN" sz="1600" dirty="0" smtClean="0">
                <a:latin typeface="微软雅黑" pitchFamily="34" charset="-122"/>
                <a:ea typeface="微软雅黑" pitchFamily="34" charset="-122"/>
              </a:rPr>
              <a:t>把两根绝缘的铜导线按一定密度互相绞在一起，可</a:t>
            </a:r>
            <a:endParaRPr lang="en-US" altLang="zh-CN" sz="1600" dirty="0" smtClean="0">
              <a:latin typeface="微软雅黑" pitchFamily="34" charset="-122"/>
              <a:ea typeface="微软雅黑" pitchFamily="34" charset="-122"/>
            </a:endParaRPr>
          </a:p>
          <a:p>
            <a:pPr marL="0" indent="457200">
              <a:lnSpc>
                <a:spcPct val="150000"/>
              </a:lnSpc>
              <a:buNone/>
            </a:pPr>
            <a:r>
              <a:rPr lang="zh-CN" altLang="zh-CN" sz="1600" dirty="0" smtClean="0">
                <a:solidFill>
                  <a:srgbClr val="FF0000"/>
                </a:solidFill>
                <a:latin typeface="微软雅黑" pitchFamily="34" charset="-122"/>
                <a:ea typeface="微软雅黑" pitchFamily="34" charset="-122"/>
              </a:rPr>
              <a:t>降低信号干扰的程度</a:t>
            </a:r>
            <a:r>
              <a:rPr lang="zh-CN" altLang="zh-CN" sz="1600" dirty="0" smtClean="0">
                <a:latin typeface="微软雅黑" pitchFamily="34" charset="-122"/>
                <a:ea typeface="微软雅黑" pitchFamily="34" charset="-122"/>
              </a:rPr>
              <a:t>，每一根导线在传输中辐射的电波会被</a:t>
            </a:r>
            <a:endParaRPr lang="en-US" altLang="zh-CN" sz="1600" dirty="0" smtClean="0">
              <a:latin typeface="微软雅黑" pitchFamily="34" charset="-122"/>
              <a:ea typeface="微软雅黑" pitchFamily="34" charset="-122"/>
            </a:endParaRPr>
          </a:p>
          <a:p>
            <a:pPr marL="0" indent="457200">
              <a:lnSpc>
                <a:spcPct val="150000"/>
              </a:lnSpc>
              <a:buNone/>
            </a:pPr>
            <a:r>
              <a:rPr lang="zh-CN" altLang="zh-CN" sz="1600" dirty="0" smtClean="0">
                <a:latin typeface="微软雅黑" pitchFamily="34" charset="-122"/>
                <a:ea typeface="微软雅黑" pitchFamily="34" charset="-122"/>
              </a:rPr>
              <a:t>另一根线上发出的电波抵消</a:t>
            </a:r>
            <a:r>
              <a:rPr lang="zh-CN" altLang="zh-CN" sz="1600" dirty="0" smtClean="0">
                <a:latin typeface="微软雅黑" pitchFamily="34" charset="-122"/>
                <a:ea typeface="微软雅黑" pitchFamily="34" charset="-122"/>
                <a:cs typeface="+mj-cs"/>
              </a:rPr>
              <a:t>。</a:t>
            </a:r>
          </a:p>
          <a:p>
            <a:pPr>
              <a:lnSpc>
                <a:spcPct val="150000"/>
              </a:lnSpc>
              <a:buNone/>
            </a:pPr>
            <a:r>
              <a:rPr lang="zh-CN" altLang="en-US" sz="2000" b="1" dirty="0" smtClean="0">
                <a:latin typeface="微软雅黑" pitchFamily="34" charset="-122"/>
                <a:ea typeface="微软雅黑" pitchFamily="34" charset="-122"/>
              </a:rPr>
              <a:t>双绞线分类：</a:t>
            </a:r>
            <a:endParaRPr lang="en-US" altLang="zh-CN" sz="2000" b="1" dirty="0" smtClean="0">
              <a:latin typeface="微软雅黑" pitchFamily="34" charset="-122"/>
              <a:ea typeface="微软雅黑" pitchFamily="34" charset="-122"/>
            </a:endParaRPr>
          </a:p>
          <a:p>
            <a:pPr lvl="1">
              <a:lnSpc>
                <a:spcPct val="150000"/>
              </a:lnSpc>
              <a:buNone/>
            </a:pPr>
            <a:r>
              <a:rPr lang="zh-CN" altLang="en-US" sz="1600" dirty="0" smtClean="0">
                <a:latin typeface="微软雅黑" pitchFamily="34" charset="-122"/>
                <a:ea typeface="微软雅黑" pitchFamily="34" charset="-122"/>
              </a:rPr>
              <a:t>按结构分类：非屏蔽双绞线电缆、屏蔽双绞线电缆。</a:t>
            </a:r>
            <a:endParaRPr lang="en-US" altLang="zh-CN" sz="1600" dirty="0" smtClean="0">
              <a:latin typeface="微软雅黑" pitchFamily="34" charset="-122"/>
              <a:ea typeface="微软雅黑" pitchFamily="34" charset="-122"/>
            </a:endParaRPr>
          </a:p>
          <a:p>
            <a:pPr lvl="1">
              <a:lnSpc>
                <a:spcPct val="150000"/>
              </a:lnSpc>
              <a:buNone/>
            </a:pPr>
            <a:r>
              <a:rPr lang="zh-CN" altLang="en-US" sz="1600" dirty="0" smtClean="0">
                <a:latin typeface="微软雅黑" pitchFamily="34" charset="-122"/>
                <a:ea typeface="微软雅黑" pitchFamily="34" charset="-122"/>
              </a:rPr>
              <a:t>按级别</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性能指标分类：</a:t>
            </a:r>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2</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3</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4</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5</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5e</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6</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7</a:t>
            </a:r>
            <a:r>
              <a:rPr lang="zh-CN" altLang="en-US" sz="1600" dirty="0" smtClean="0">
                <a:latin typeface="微软雅黑" pitchFamily="34" charset="-122"/>
                <a:ea typeface="微软雅黑" pitchFamily="34" charset="-122"/>
              </a:rPr>
              <a:t>类。</a:t>
            </a:r>
            <a:endParaRPr lang="en-US" altLang="zh-CN" sz="1600" dirty="0" smtClean="0">
              <a:latin typeface="微软雅黑" pitchFamily="34" charset="-122"/>
              <a:ea typeface="微软雅黑" pitchFamily="34" charset="-122"/>
            </a:endParaRPr>
          </a:p>
          <a:p>
            <a:pPr lvl="1">
              <a:lnSpc>
                <a:spcPct val="150000"/>
              </a:lnSpc>
              <a:buNone/>
            </a:pPr>
            <a:r>
              <a:rPr lang="zh-CN" altLang="en-US" sz="1600" dirty="0" smtClean="0">
                <a:latin typeface="微软雅黑" pitchFamily="34" charset="-122"/>
                <a:ea typeface="微软雅黑" pitchFamily="34" charset="-122"/>
              </a:rPr>
              <a:t>按特性阻抗分类：</a:t>
            </a:r>
            <a:r>
              <a:rPr lang="en-US" altLang="zh-CN" sz="1600" dirty="0" smtClean="0">
                <a:latin typeface="微软雅黑" pitchFamily="34" charset="-122"/>
                <a:ea typeface="微软雅黑" pitchFamily="34" charset="-122"/>
              </a:rPr>
              <a:t>100 </a:t>
            </a:r>
            <a:r>
              <a:rPr lang="el-GR" altLang="zh-CN" sz="1600" dirty="0" smtClean="0">
                <a:latin typeface="微软雅黑" pitchFamily="34" charset="-122"/>
                <a:ea typeface="微软雅黑" pitchFamily="34" charset="-122"/>
              </a:rPr>
              <a:t>Ω</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120</a:t>
            </a:r>
            <a:r>
              <a:rPr lang="el-GR" altLang="zh-CN" sz="1600" dirty="0" smtClean="0">
                <a:latin typeface="微软雅黑" pitchFamily="34" charset="-122"/>
                <a:ea typeface="微软雅黑" pitchFamily="34" charset="-122"/>
              </a:rPr>
              <a:t> Ω</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150</a:t>
            </a:r>
            <a:r>
              <a:rPr lang="el-GR" altLang="zh-CN" sz="1600" dirty="0" smtClean="0">
                <a:latin typeface="微软雅黑" pitchFamily="34" charset="-122"/>
                <a:ea typeface="微软雅黑" pitchFamily="34" charset="-122"/>
              </a:rPr>
              <a:t> Ω</a:t>
            </a: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等几种。</a:t>
            </a:r>
            <a:endParaRPr lang="en-US" altLang="zh-CN" sz="1600" dirty="0" smtClean="0">
              <a:latin typeface="微软雅黑" pitchFamily="34" charset="-122"/>
              <a:ea typeface="微软雅黑" pitchFamily="34" charset="-122"/>
            </a:endParaRPr>
          </a:p>
          <a:p>
            <a:pPr lvl="1">
              <a:lnSpc>
                <a:spcPct val="150000"/>
              </a:lnSpc>
              <a:buNone/>
            </a:pPr>
            <a:r>
              <a:rPr lang="zh-CN" altLang="en-US" sz="1600" dirty="0" smtClean="0">
                <a:latin typeface="微软雅黑" pitchFamily="34" charset="-122"/>
                <a:ea typeface="微软雅黑" pitchFamily="34" charset="-122"/>
              </a:rPr>
              <a:t>按对数数量分类：</a:t>
            </a:r>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对、</a:t>
            </a:r>
            <a:r>
              <a:rPr lang="en-US" altLang="zh-CN" sz="1600" dirty="0" smtClean="0">
                <a:latin typeface="微软雅黑" pitchFamily="34" charset="-122"/>
                <a:ea typeface="微软雅黑" pitchFamily="34" charset="-122"/>
              </a:rPr>
              <a:t>2</a:t>
            </a:r>
            <a:r>
              <a:rPr lang="zh-CN" altLang="en-US" sz="1600" dirty="0" smtClean="0">
                <a:latin typeface="微软雅黑" pitchFamily="34" charset="-122"/>
                <a:ea typeface="微软雅黑" pitchFamily="34" charset="-122"/>
              </a:rPr>
              <a:t>对、</a:t>
            </a:r>
            <a:r>
              <a:rPr lang="en-US" altLang="zh-CN" sz="1600" dirty="0" smtClean="0">
                <a:latin typeface="微软雅黑" pitchFamily="34" charset="-122"/>
                <a:ea typeface="微软雅黑" pitchFamily="34" charset="-122"/>
              </a:rPr>
              <a:t>4</a:t>
            </a:r>
            <a:r>
              <a:rPr lang="zh-CN" altLang="en-US" sz="1600" dirty="0" smtClean="0">
                <a:latin typeface="微软雅黑" pitchFamily="34" charset="-122"/>
                <a:ea typeface="微软雅黑" pitchFamily="34" charset="-122"/>
              </a:rPr>
              <a:t>对双绞线电缆，还有</a:t>
            </a:r>
            <a:r>
              <a:rPr lang="en-US" altLang="zh-CN" sz="1600" dirty="0" smtClean="0">
                <a:latin typeface="微软雅黑" pitchFamily="34" charset="-122"/>
                <a:ea typeface="微软雅黑" pitchFamily="34" charset="-122"/>
              </a:rPr>
              <a:t>25</a:t>
            </a:r>
            <a:r>
              <a:rPr lang="zh-CN" altLang="en-US" sz="1600" dirty="0" smtClean="0">
                <a:latin typeface="微软雅黑" pitchFamily="34" charset="-122"/>
                <a:ea typeface="微软雅黑" pitchFamily="34" charset="-122"/>
              </a:rPr>
              <a:t>对、</a:t>
            </a:r>
            <a:r>
              <a:rPr lang="en-US" altLang="zh-CN" sz="1600" dirty="0" smtClean="0">
                <a:latin typeface="微软雅黑" pitchFamily="34" charset="-122"/>
                <a:ea typeface="微软雅黑" pitchFamily="34" charset="-122"/>
              </a:rPr>
              <a:t>50</a:t>
            </a:r>
            <a:r>
              <a:rPr lang="zh-CN" altLang="en-US" sz="1600" dirty="0" smtClean="0">
                <a:latin typeface="微软雅黑" pitchFamily="34" charset="-122"/>
                <a:ea typeface="微软雅黑" pitchFamily="34" charset="-122"/>
              </a:rPr>
              <a:t>对、</a:t>
            </a:r>
            <a:r>
              <a:rPr lang="en-US" altLang="zh-CN" sz="1600" dirty="0" smtClean="0">
                <a:latin typeface="微软雅黑" pitchFamily="34" charset="-122"/>
                <a:ea typeface="微软雅黑" pitchFamily="34" charset="-122"/>
              </a:rPr>
              <a:t>100</a:t>
            </a:r>
            <a:r>
              <a:rPr lang="zh-CN" altLang="en-US" sz="1600" dirty="0" smtClean="0">
                <a:latin typeface="微软雅黑" pitchFamily="34" charset="-122"/>
                <a:ea typeface="微软雅黑" pitchFamily="34" charset="-122"/>
              </a:rPr>
              <a:t>对等大对数双</a:t>
            </a:r>
            <a:endParaRPr lang="en-US" altLang="zh-CN" sz="1600" dirty="0" smtClean="0">
              <a:latin typeface="微软雅黑" pitchFamily="34" charset="-122"/>
              <a:ea typeface="微软雅黑" pitchFamily="34" charset="-122"/>
            </a:endParaRPr>
          </a:p>
          <a:p>
            <a:pPr lvl="1">
              <a:lnSpc>
                <a:spcPct val="150000"/>
              </a:lnSpc>
              <a:buNone/>
            </a:pP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绞线电缆。</a:t>
            </a:r>
            <a:endParaRPr lang="zh-CN" altLang="en-US" sz="1600" dirty="0">
              <a:latin typeface="微软雅黑" pitchFamily="34" charset="-122"/>
              <a:ea typeface="微软雅黑" pitchFamily="34" charset="-122"/>
            </a:endParaRPr>
          </a:p>
        </p:txBody>
      </p:sp>
      <p:pic>
        <p:nvPicPr>
          <p:cNvPr id="288769" name="Picture 1" descr="C:\Program Files\Microsoft Office\MEDIA\CAGCAT10\j0301252.wmf"/>
          <p:cNvPicPr>
            <a:picLocks noChangeAspect="1" noChangeArrowheads="1"/>
          </p:cNvPicPr>
          <p:nvPr/>
        </p:nvPicPr>
        <p:blipFill>
          <a:blip r:embed="rId2"/>
          <a:srcRect/>
          <a:stretch>
            <a:fillRect/>
          </a:stretch>
        </p:blipFill>
        <p:spPr bwMode="auto">
          <a:xfrm>
            <a:off x="6572264" y="1571612"/>
            <a:ext cx="1829714" cy="1565453"/>
          </a:xfrm>
          <a:prstGeom prst="rect">
            <a:avLst/>
          </a:prstGeom>
          <a:noFill/>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 calcmode="lin" valueType="num">
                                      <p:cBhvr additive="base">
                                        <p:cTn id="53"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3">
                                            <p:txEl>
                                              <p:pRg st="10" end="10"/>
                                            </p:txEl>
                                          </p:spTgt>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 calcmode="lin" valueType="num">
                                      <p:cBhvr additive="base">
                                        <p:cTn id="57"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58"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地面信息插座</a:t>
            </a:r>
          </a:p>
        </p:txBody>
      </p:sp>
      <p:sp>
        <p:nvSpPr>
          <p:cNvPr id="96259" name="Rectangle 3"/>
          <p:cNvSpPr>
            <a:spLocks noGrp="1" noChangeArrowheads="1"/>
          </p:cNvSpPr>
          <p:nvPr>
            <p:ph type="body" sz="half" idx="2"/>
          </p:nvPr>
        </p:nvSpPr>
        <p:spPr>
          <a:xfrm>
            <a:off x="4428628" y="2131789"/>
            <a:ext cx="3887788" cy="3673475"/>
          </a:xfrm>
        </p:spPr>
        <p:txBody>
          <a:bodyPr/>
          <a:lstStyle/>
          <a:p>
            <a:pPr>
              <a:lnSpc>
                <a:spcPts val="2500"/>
              </a:lnSpc>
              <a:buClr>
                <a:schemeClr val="accent2"/>
              </a:buClr>
              <a:buFontTx/>
              <a:buChar char="·"/>
              <a:defRPr/>
            </a:pPr>
            <a:r>
              <a:rPr lang="zh-CN" altLang="en-US" sz="1600" kern="1200" dirty="0">
                <a:latin typeface="微软雅黑" pitchFamily="34" charset="-122"/>
                <a:ea typeface="微软雅黑" pitchFamily="34" charset="-122"/>
              </a:rPr>
              <a:t>跳起式地面信息插座内装功能件模块，可根据用户实际需要改变配置。</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可配合使用</a:t>
            </a:r>
            <a:r>
              <a:rPr lang="en-US" altLang="zh-CN" sz="1600" kern="1200" dirty="0">
                <a:latin typeface="微软雅黑" pitchFamily="34" charset="-122"/>
                <a:ea typeface="微软雅黑" pitchFamily="34" charset="-122"/>
              </a:rPr>
              <a:t>120</a:t>
            </a:r>
            <a:r>
              <a:rPr lang="zh-CN" altLang="en-US" sz="1600" kern="1200" dirty="0">
                <a:latin typeface="微软雅黑" pitchFamily="34" charset="-122"/>
                <a:ea typeface="微软雅黑" pitchFamily="34" charset="-122"/>
              </a:rPr>
              <a:t>安装组件安装多种标准电源，数据，语音和多媒体模块。</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防渗漏设计可保证插座体合上时水滴等流体不易渗入。</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面板尺寸：</a:t>
            </a:r>
            <a:r>
              <a:rPr lang="en-US" altLang="zh-CN" sz="1600" kern="1200" dirty="0">
                <a:latin typeface="微软雅黑" pitchFamily="34" charset="-122"/>
                <a:ea typeface="微软雅黑" pitchFamily="34" charset="-122"/>
              </a:rPr>
              <a:t>120*120</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底盒尺寸：</a:t>
            </a:r>
            <a:r>
              <a:rPr lang="en-US" altLang="zh-CN" sz="1600" kern="1200" dirty="0">
                <a:latin typeface="微软雅黑" pitchFamily="34" charset="-122"/>
                <a:ea typeface="微软雅黑" pitchFamily="34" charset="-122"/>
              </a:rPr>
              <a:t>100*100*55 </a:t>
            </a:r>
          </a:p>
          <a:p>
            <a:pPr>
              <a:buFont typeface="Wingdings" pitchFamily="2" charset="2"/>
              <a:buChar char="Ø"/>
            </a:pPr>
            <a:endParaRPr lang="en-US" altLang="zh-CN" sz="2000" dirty="0"/>
          </a:p>
          <a:p>
            <a:endParaRPr lang="en-US" altLang="zh-CN" sz="2800" dirty="0"/>
          </a:p>
        </p:txBody>
      </p:sp>
      <p:pic>
        <p:nvPicPr>
          <p:cNvPr id="96261" name="Picture 5" descr="电源地插"/>
          <p:cNvPicPr>
            <a:picLocks noGrp="1" noChangeAspect="1" noChangeArrowheads="1"/>
          </p:cNvPicPr>
          <p:nvPr>
            <p:ph sz="half" idx="1"/>
          </p:nvPr>
        </p:nvPicPr>
        <p:blipFill>
          <a:blip r:embed="rId2" cstate="print"/>
          <a:srcRect/>
          <a:stretch>
            <a:fillRect/>
          </a:stretch>
        </p:blipFill>
        <p:spPr>
          <a:xfrm>
            <a:off x="395288" y="1844675"/>
            <a:ext cx="2411412" cy="1800225"/>
          </a:xfrm>
          <a:noFill/>
          <a:ln/>
        </p:spPr>
      </p:pic>
      <p:pic>
        <p:nvPicPr>
          <p:cNvPr id="96262" name="Picture 6" descr="网络地插"/>
          <p:cNvPicPr>
            <a:picLocks noChangeAspect="1" noChangeArrowheads="1"/>
          </p:cNvPicPr>
          <p:nvPr/>
        </p:nvPicPr>
        <p:blipFill>
          <a:blip r:embed="rId3" cstate="print"/>
          <a:srcRect/>
          <a:stretch>
            <a:fillRect/>
          </a:stretch>
        </p:blipFill>
        <p:spPr bwMode="auto">
          <a:xfrm>
            <a:off x="1908175" y="3789363"/>
            <a:ext cx="2411413" cy="1800225"/>
          </a:xfrm>
          <a:prstGeom prst="rect">
            <a:avLst/>
          </a:prstGeom>
          <a:noFill/>
        </p:spPr>
      </p:pic>
      <p:sp>
        <p:nvSpPr>
          <p:cNvPr id="96264" name="AutoShape 8"/>
          <p:cNvSpPr>
            <a:spLocks noChangeArrowheads="1"/>
          </p:cNvSpPr>
          <p:nvPr/>
        </p:nvSpPr>
        <p:spPr bwMode="auto">
          <a:xfrm rot="784535">
            <a:off x="2411413" y="2135188"/>
            <a:ext cx="1965325" cy="1149350"/>
          </a:xfrm>
          <a:prstGeom prst="cloudCallout">
            <a:avLst>
              <a:gd name="adj1" fmla="val -45764"/>
              <a:gd name="adj2" fmla="val 20412"/>
            </a:avLst>
          </a:prstGeom>
          <a:ln>
            <a:headEnd/>
            <a:tailEnd/>
          </a:ln>
        </p:spPr>
        <p:style>
          <a:lnRef idx="2">
            <a:schemeClr val="dk1"/>
          </a:lnRef>
          <a:fillRef idx="1">
            <a:schemeClr val="lt1"/>
          </a:fillRef>
          <a:effectRef idx="0">
            <a:schemeClr val="dk1"/>
          </a:effectRef>
          <a:fontRef idx="minor">
            <a:schemeClr val="dk1"/>
          </a:fontRef>
        </p:style>
        <p:txBody>
          <a:bodyPr anchor="ctr"/>
          <a:lstStyle/>
          <a:p>
            <a:r>
              <a:rPr lang="zh-CN" altLang="en-US" sz="2000" dirty="0">
                <a:solidFill>
                  <a:srgbClr val="0066FF"/>
                </a:solidFill>
                <a:effectLst>
                  <a:outerShdw blurRad="38100" dist="38100" dir="2700000" algn="tl">
                    <a:srgbClr val="000000"/>
                  </a:outerShdw>
                </a:effectLst>
                <a:latin typeface="微软雅黑" pitchFamily="34" charset="-122"/>
                <a:ea typeface="微软雅黑" pitchFamily="34" charset="-122"/>
              </a:rPr>
              <a:t>电源</a:t>
            </a:r>
          </a:p>
          <a:p>
            <a:r>
              <a:rPr lang="en-US" altLang="zh-CN" sz="2000" dirty="0">
                <a:solidFill>
                  <a:srgbClr val="0066FF"/>
                </a:solidFill>
                <a:effectLst>
                  <a:outerShdw blurRad="38100" dist="38100" dir="2700000" algn="tl">
                    <a:srgbClr val="000000"/>
                  </a:outerShdw>
                </a:effectLst>
                <a:latin typeface="微软雅黑" pitchFamily="34" charset="-122"/>
                <a:ea typeface="微软雅黑" pitchFamily="34" charset="-122"/>
              </a:rPr>
              <a:t>GO2-3</a:t>
            </a:r>
          </a:p>
          <a:p>
            <a:r>
              <a:rPr lang="en-US" altLang="zh-CN" sz="2000" dirty="0">
                <a:solidFill>
                  <a:srgbClr val="0066FF"/>
                </a:solidFill>
                <a:effectLst>
                  <a:outerShdw blurRad="38100" dist="38100" dir="2700000" algn="tl">
                    <a:srgbClr val="000000"/>
                  </a:outerShdw>
                </a:effectLst>
                <a:latin typeface="微软雅黑" pitchFamily="34" charset="-122"/>
                <a:ea typeface="微软雅黑" pitchFamily="34" charset="-122"/>
              </a:rPr>
              <a:t>GO3-3</a:t>
            </a:r>
          </a:p>
        </p:txBody>
      </p:sp>
      <p:sp>
        <p:nvSpPr>
          <p:cNvPr id="96266" name="AutoShape 10"/>
          <p:cNvSpPr>
            <a:spLocks noChangeArrowheads="1"/>
          </p:cNvSpPr>
          <p:nvPr/>
        </p:nvSpPr>
        <p:spPr bwMode="auto">
          <a:xfrm>
            <a:off x="323850" y="4005262"/>
            <a:ext cx="1943894" cy="1800002"/>
          </a:xfrm>
          <a:prstGeom prst="irregularSeal2">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r>
              <a:rPr lang="zh-CN" altLang="en-US" sz="2000" dirty="0" smtClean="0">
                <a:solidFill>
                  <a:srgbClr val="0066FF"/>
                </a:solidFill>
                <a:effectLst>
                  <a:outerShdw blurRad="38100" dist="38100" dir="2700000" algn="tl">
                    <a:srgbClr val="000000"/>
                  </a:outerShdw>
                </a:effectLst>
                <a:latin typeface="微软雅黑" pitchFamily="34" charset="-122"/>
                <a:ea typeface="微软雅黑" pitchFamily="34" charset="-122"/>
              </a:rPr>
              <a:t>数据、</a:t>
            </a:r>
            <a:r>
              <a:rPr lang="zh-CN" altLang="en-US" sz="2000" dirty="0">
                <a:solidFill>
                  <a:srgbClr val="0066FF"/>
                </a:solidFill>
                <a:effectLst>
                  <a:outerShdw blurRad="38100" dist="38100" dir="2700000" algn="tl">
                    <a:srgbClr val="000000"/>
                  </a:outerShdw>
                </a:effectLst>
                <a:latin typeface="微软雅黑" pitchFamily="34" charset="-122"/>
                <a:ea typeface="微软雅黑" pitchFamily="34" charset="-122"/>
              </a:rPr>
              <a:t>语音</a:t>
            </a:r>
          </a:p>
          <a:p>
            <a:r>
              <a:rPr lang="en-US" altLang="zh-CN" sz="2000" dirty="0">
                <a:solidFill>
                  <a:srgbClr val="0066FF"/>
                </a:solidFill>
                <a:effectLst>
                  <a:outerShdw blurRad="38100" dist="38100" dir="2700000" algn="tl">
                    <a:srgbClr val="000000"/>
                  </a:outerShdw>
                </a:effectLst>
                <a:latin typeface="微软雅黑" pitchFamily="34" charset="-122"/>
                <a:ea typeface="微软雅黑" pitchFamily="34" charset="-122"/>
              </a:rPr>
              <a:t>GIS3-1</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WordArt 2"/>
          <p:cNvSpPr>
            <a:spLocks noChangeArrowheads="1" noChangeShapeType="1" noTextEdit="1"/>
          </p:cNvSpPr>
          <p:nvPr/>
        </p:nvSpPr>
        <p:spPr bwMode="auto">
          <a:xfrm>
            <a:off x="2627313" y="2781300"/>
            <a:ext cx="3962400" cy="700088"/>
          </a:xfrm>
          <a:prstGeom prst="rect">
            <a:avLst/>
          </a:prstGeom>
        </p:spPr>
        <p:txBody>
          <a:bodyPr wrap="none" fromWordArt="1">
            <a:prstTxWarp prst="textPlain">
              <a:avLst>
                <a:gd name="adj" fmla="val 50000"/>
              </a:avLst>
            </a:prstTxWarp>
          </a:bodyPr>
          <a:lstStyle/>
          <a:p>
            <a:r>
              <a:rPr lang="zh-CN" altLang="en-US" sz="32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cs typeface="+mj-cs"/>
              </a:rPr>
              <a:t>大对数语音布线系统</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语 音 系 统</a:t>
            </a:r>
          </a:p>
        </p:txBody>
      </p:sp>
      <p:sp>
        <p:nvSpPr>
          <p:cNvPr id="145411" name="Rectangle 3"/>
          <p:cNvSpPr>
            <a:spLocks noGrp="1" noChangeArrowheads="1"/>
          </p:cNvSpPr>
          <p:nvPr>
            <p:ph type="body" idx="1"/>
          </p:nvPr>
        </p:nvSpPr>
        <p:spPr>
          <a:xfrm>
            <a:off x="1042988" y="1700213"/>
            <a:ext cx="7058025" cy="4176712"/>
          </a:xfrm>
        </p:spPr>
        <p:txBody>
          <a:bodyPr/>
          <a:lstStyle/>
          <a:p>
            <a:pPr>
              <a:buFontTx/>
              <a:buNone/>
            </a:pPr>
            <a:r>
              <a:rPr lang="en-US" altLang="zh-CN" sz="2400" dirty="0" smtClean="0"/>
              <a:t> </a:t>
            </a:r>
            <a:r>
              <a:rPr lang="zh-CN" altLang="en-US" sz="2000" dirty="0" smtClean="0">
                <a:effectLst>
                  <a:outerShdw blurRad="38100" dist="38100" dir="2700000" algn="tl">
                    <a:srgbClr val="C0C0C0"/>
                  </a:outerShdw>
                </a:effectLst>
              </a:rPr>
              <a:t>语音</a:t>
            </a:r>
            <a:r>
              <a:rPr lang="zh-CN" altLang="en-US" sz="2000" dirty="0">
                <a:effectLst>
                  <a:outerShdw blurRad="38100" dist="38100" dir="2700000" algn="tl">
                    <a:srgbClr val="C0C0C0"/>
                  </a:outerShdw>
                </a:effectLst>
              </a:rPr>
              <a:t>布线系统实现了数据、语音的同缆传输，简化了</a:t>
            </a:r>
            <a:r>
              <a:rPr lang="zh-CN" altLang="en-US" sz="2000" dirty="0" smtClean="0">
                <a:effectLst>
                  <a:outerShdw blurRad="38100" dist="38100" dir="2700000" algn="tl">
                    <a:srgbClr val="C0C0C0"/>
                  </a:outerShdw>
                </a:effectLst>
              </a:rPr>
              <a:t>路由</a:t>
            </a:r>
            <a:endParaRPr lang="en-US" altLang="zh-CN" sz="2000" dirty="0" smtClean="0">
              <a:effectLst>
                <a:outerShdw blurRad="38100" dist="38100" dir="2700000" algn="tl">
                  <a:srgbClr val="C0C0C0"/>
                </a:outerShdw>
              </a:effectLst>
            </a:endParaRPr>
          </a:p>
          <a:p>
            <a:pPr>
              <a:buFontTx/>
              <a:buNone/>
            </a:pPr>
            <a:r>
              <a:rPr lang="zh-CN" altLang="en-US" sz="2000" dirty="0" smtClean="0">
                <a:effectLst>
                  <a:outerShdw blurRad="38100" dist="38100" dir="2700000" algn="tl">
                    <a:srgbClr val="C0C0C0"/>
                  </a:outerShdw>
                </a:effectLst>
              </a:rPr>
              <a:t>的布线</a:t>
            </a:r>
            <a:r>
              <a:rPr lang="zh-CN" altLang="en-US" sz="2000" dirty="0">
                <a:effectLst>
                  <a:outerShdw blurRad="38100" dist="38100" dir="2700000" algn="tl">
                    <a:srgbClr val="C0C0C0"/>
                  </a:outerShdw>
                </a:effectLst>
              </a:rPr>
              <a:t>难度和充分体现综合布线系统的优越性。此系统</a:t>
            </a:r>
            <a:r>
              <a:rPr lang="zh-CN" altLang="en-US" sz="2000" dirty="0" smtClean="0">
                <a:effectLst>
                  <a:outerShdw blurRad="38100" dist="38100" dir="2700000" algn="tl">
                    <a:srgbClr val="C0C0C0"/>
                  </a:outerShdw>
                </a:effectLst>
              </a:rPr>
              <a:t>包</a:t>
            </a:r>
            <a:endParaRPr lang="en-US" altLang="zh-CN" sz="2000" dirty="0" smtClean="0">
              <a:effectLst>
                <a:outerShdw blurRad="38100" dist="38100" dir="2700000" algn="tl">
                  <a:srgbClr val="C0C0C0"/>
                </a:outerShdw>
              </a:effectLst>
            </a:endParaRPr>
          </a:p>
          <a:p>
            <a:pPr>
              <a:buFontTx/>
              <a:buNone/>
            </a:pPr>
            <a:r>
              <a:rPr lang="zh-CN" altLang="en-US" sz="2000" dirty="0" smtClean="0">
                <a:effectLst>
                  <a:outerShdw blurRad="38100" dist="38100" dir="2700000" algn="tl">
                    <a:srgbClr val="C0C0C0"/>
                  </a:outerShdw>
                </a:effectLst>
              </a:rPr>
              <a:t>括</a:t>
            </a:r>
            <a:r>
              <a:rPr lang="zh-CN" altLang="en-US" sz="2000" dirty="0">
                <a:effectLst>
                  <a:outerShdw blurRad="38100" dist="38100" dir="2700000" algn="tl">
                    <a:srgbClr val="C0C0C0"/>
                  </a:outerShdw>
                </a:effectLst>
              </a:rPr>
              <a:t>以下组件：</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a:t>
            </a:r>
            <a:r>
              <a:rPr lang="zh-CN" altLang="en-US" sz="1600" kern="1200" dirty="0">
                <a:latin typeface="微软雅黑" pitchFamily="34" charset="-122"/>
                <a:ea typeface="微软雅黑" pitchFamily="34" charset="-122"/>
              </a:rPr>
              <a:t>大对数电缆</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 </a:t>
            </a:r>
            <a:r>
              <a:rPr lang="zh-CN" altLang="en-US" sz="1600" kern="1200" dirty="0">
                <a:latin typeface="微软雅黑" pitchFamily="34" charset="-122"/>
                <a:ea typeface="微软雅黑" pitchFamily="34" charset="-122"/>
              </a:rPr>
              <a:t>语音模块</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语音跳线</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B</a:t>
            </a:r>
            <a:r>
              <a:rPr lang="zh-CN" altLang="en-US" sz="1600" kern="1200" dirty="0">
                <a:latin typeface="微软雅黑" pitchFamily="34" charset="-122"/>
                <a:ea typeface="微软雅黑" pitchFamily="34" charset="-122"/>
              </a:rPr>
              <a:t>系列：</a:t>
            </a:r>
            <a:r>
              <a:rPr lang="en-US" altLang="zh-CN" sz="1600" kern="1200" dirty="0">
                <a:latin typeface="微软雅黑" pitchFamily="34" charset="-122"/>
                <a:ea typeface="微软雅黑" pitchFamily="34" charset="-122"/>
              </a:rPr>
              <a:t>RJ45 TO 110</a:t>
            </a:r>
            <a:r>
              <a:rPr lang="zh-CN" altLang="en-US" sz="1600" kern="1200" dirty="0">
                <a:latin typeface="微软雅黑" pitchFamily="34" charset="-122"/>
                <a:ea typeface="微软雅黑" pitchFamily="34" charset="-122"/>
              </a:rPr>
              <a:t>、 </a:t>
            </a:r>
            <a:r>
              <a:rPr lang="en-US" altLang="zh-CN" sz="1600" kern="1200" dirty="0">
                <a:latin typeface="微软雅黑" pitchFamily="34" charset="-122"/>
                <a:ea typeface="微软雅黑" pitchFamily="34" charset="-122"/>
              </a:rPr>
              <a:t>C</a:t>
            </a:r>
            <a:r>
              <a:rPr lang="zh-CN" altLang="en-US" sz="1600" kern="1200" dirty="0">
                <a:latin typeface="微软雅黑" pitchFamily="34" charset="-122"/>
                <a:ea typeface="微软雅黑" pitchFamily="34" charset="-122"/>
              </a:rPr>
              <a:t>系列</a:t>
            </a:r>
            <a:r>
              <a:rPr lang="en-US" altLang="zh-CN" sz="1600" kern="1200" dirty="0">
                <a:latin typeface="微软雅黑" pitchFamily="34" charset="-122"/>
                <a:ea typeface="微软雅黑" pitchFamily="34" charset="-122"/>
              </a:rPr>
              <a:t>110 TO 110</a:t>
            </a:r>
            <a:r>
              <a:rPr lang="zh-CN" altLang="en-US" sz="1600" kern="1200" dirty="0">
                <a:latin typeface="微软雅黑" pitchFamily="34" charset="-122"/>
                <a:ea typeface="微软雅黑" pitchFamily="34" charset="-122"/>
              </a:rPr>
              <a:t>、 </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C</a:t>
            </a:r>
            <a:r>
              <a:rPr lang="zh-CN" altLang="en-US" sz="1600" kern="1200" dirty="0">
                <a:latin typeface="微软雅黑" pitchFamily="34" charset="-122"/>
                <a:ea typeface="微软雅黑" pitchFamily="34" charset="-122"/>
              </a:rPr>
              <a:t>系列：</a:t>
            </a:r>
            <a:r>
              <a:rPr lang="en-US" altLang="zh-CN" sz="1600" kern="1200" dirty="0">
                <a:latin typeface="微软雅黑" pitchFamily="34" charset="-122"/>
                <a:ea typeface="微软雅黑" pitchFamily="34" charset="-122"/>
              </a:rPr>
              <a:t>RJ45 TO RJ11</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Vcom110</a:t>
            </a:r>
            <a:r>
              <a:rPr lang="zh-CN" altLang="en-US" sz="1600" kern="1200" dirty="0">
                <a:latin typeface="微软雅黑" pitchFamily="34" charset="-122"/>
                <a:ea typeface="微软雅黑" pitchFamily="34" charset="-122"/>
              </a:rPr>
              <a:t>配线架</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110 IDC</a:t>
            </a:r>
            <a:r>
              <a:rPr lang="zh-CN" altLang="en-US" sz="1600" kern="1200" dirty="0">
                <a:latin typeface="微软雅黑" pitchFamily="34" charset="-122"/>
                <a:ea typeface="微软雅黑" pitchFamily="34" charset="-122"/>
              </a:rPr>
              <a:t>端子</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大对数电缆</a:t>
            </a:r>
          </a:p>
        </p:txBody>
      </p:sp>
      <p:sp>
        <p:nvSpPr>
          <p:cNvPr id="138243" name="Rectangle 3"/>
          <p:cNvSpPr>
            <a:spLocks noGrp="1" noChangeArrowheads="1"/>
          </p:cNvSpPr>
          <p:nvPr>
            <p:ph type="body" sz="half" idx="1"/>
          </p:nvPr>
        </p:nvSpPr>
        <p:spPr>
          <a:xfrm>
            <a:off x="467544" y="1844824"/>
            <a:ext cx="8424936"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大对数电缆特性：</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性能</a:t>
            </a:r>
            <a:r>
              <a:rPr lang="zh-CN" altLang="en-US" sz="1600" kern="1200" dirty="0">
                <a:latin typeface="微软雅黑" pitchFamily="34" charset="-122"/>
                <a:ea typeface="微软雅黑" pitchFamily="34" charset="-122"/>
              </a:rPr>
              <a:t>超过</a:t>
            </a:r>
            <a:r>
              <a:rPr lang="en-US" altLang="zh-CN" sz="1600" kern="1200" dirty="0">
                <a:latin typeface="微软雅黑" pitchFamily="34" charset="-122"/>
                <a:ea typeface="微软雅黑" pitchFamily="34" charset="-122"/>
              </a:rPr>
              <a:t>TIA/EIA 568A</a:t>
            </a:r>
            <a:r>
              <a:rPr lang="zh-CN" altLang="en-US" sz="1600" kern="1200" dirty="0">
                <a:latin typeface="微软雅黑" pitchFamily="34" charset="-122"/>
                <a:ea typeface="微软雅黑" pitchFamily="34" charset="-122"/>
              </a:rPr>
              <a:t>或</a:t>
            </a:r>
            <a:r>
              <a:rPr lang="en-US" altLang="zh-CN" sz="1600" kern="1200" dirty="0">
                <a:latin typeface="微软雅黑" pitchFamily="34" charset="-122"/>
                <a:ea typeface="微软雅黑" pitchFamily="34" charset="-122"/>
              </a:rPr>
              <a:t>ISO/IEC 11801</a:t>
            </a:r>
            <a:r>
              <a:rPr lang="zh-CN" altLang="en-US" sz="1600" kern="1200" dirty="0">
                <a:latin typeface="微软雅黑" pitchFamily="34" charset="-122"/>
                <a:ea typeface="微软雅黑" pitchFamily="34" charset="-122"/>
              </a:rPr>
              <a:t>三类或五类标准</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三类线缆满足语音及</a:t>
            </a:r>
            <a:r>
              <a:rPr lang="en-US" altLang="zh-CN" sz="1600" kern="1200" dirty="0">
                <a:latin typeface="微软雅黑" pitchFamily="34" charset="-122"/>
                <a:ea typeface="微软雅黑" pitchFamily="34" charset="-122"/>
              </a:rPr>
              <a:t>IEEE802.3 10BASE-T</a:t>
            </a:r>
            <a:r>
              <a:rPr lang="zh-CN" altLang="en-US" sz="1600" kern="1200" dirty="0">
                <a:latin typeface="微软雅黑" pitchFamily="34" charset="-122"/>
                <a:ea typeface="微软雅黑" pitchFamily="34" charset="-122"/>
              </a:rPr>
              <a:t>以太网要求</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五类线缆满足语音及</a:t>
            </a:r>
            <a:r>
              <a:rPr lang="en-US" altLang="zh-CN" sz="1600" kern="1200" dirty="0">
                <a:latin typeface="微软雅黑" pitchFamily="34" charset="-122"/>
                <a:ea typeface="微软雅黑" pitchFamily="34" charset="-122"/>
              </a:rPr>
              <a:t>IEEE802.3 100BASE-TX</a:t>
            </a:r>
            <a:r>
              <a:rPr lang="zh-CN" altLang="en-US" sz="1600" kern="1200" dirty="0">
                <a:latin typeface="微软雅黑" pitchFamily="34" charset="-122"/>
                <a:ea typeface="微软雅黑" pitchFamily="34" charset="-122"/>
              </a:rPr>
              <a:t>以太网</a:t>
            </a:r>
            <a:r>
              <a:rPr lang="zh-CN" altLang="en-US" sz="1600" kern="1200" dirty="0" smtClean="0">
                <a:latin typeface="微软雅黑" pitchFamily="34" charset="-122"/>
                <a:ea typeface="微软雅黑" pitchFamily="34" charset="-122"/>
              </a:rPr>
              <a:t>要求</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高密度聚乙烯，并按照全色谱标准标明绝缘线颜色</a:t>
            </a:r>
            <a:endParaRPr lang="en-US" altLang="zh-CN" sz="1600" kern="1200" dirty="0" smtClean="0">
              <a:latin typeface="微软雅黑" pitchFamily="34" charset="-122"/>
              <a:ea typeface="微软雅黑" pitchFamily="34" charset="-122"/>
            </a:endParaRPr>
          </a:p>
          <a:p>
            <a:pPr>
              <a:lnSpc>
                <a:spcPts val="2500"/>
              </a:lnSpc>
              <a:buClr>
                <a:schemeClr val="accent2"/>
              </a:buClr>
              <a:buNone/>
              <a:defRPr/>
            </a:pPr>
            <a:r>
              <a:rPr lang="zh-CN" altLang="en-US" sz="1600" kern="1200" dirty="0" smtClean="0">
                <a:latin typeface="微软雅黑" pitchFamily="34" charset="-122"/>
                <a:ea typeface="微软雅黑" pitchFamily="34" charset="-122"/>
              </a:rPr>
              <a:t>      标准颜色排列：主色（白、红、黑、黄、紫）</a:t>
            </a:r>
            <a:endParaRPr lang="en-US" altLang="zh-CN" sz="1600" kern="1200" dirty="0" smtClean="0">
              <a:latin typeface="微软雅黑" pitchFamily="34" charset="-122"/>
              <a:ea typeface="微软雅黑" pitchFamily="34" charset="-122"/>
            </a:endParaRPr>
          </a:p>
          <a:p>
            <a:pPr>
              <a:lnSpc>
                <a:spcPts val="2500"/>
              </a:lnSpc>
              <a:buClr>
                <a:schemeClr val="accent2"/>
              </a:buClr>
              <a:buNone/>
              <a:defRPr/>
            </a:pP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副色（蓝、橙、绿、棕、灰）</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a:latin typeface="微软雅黑" pitchFamily="34" charset="-122"/>
                <a:ea typeface="微软雅黑" pitchFamily="34" charset="-122"/>
              </a:rPr>
              <a:t>PVC(</a:t>
            </a:r>
            <a:r>
              <a:rPr lang="zh-CN" altLang="en-US" sz="1600" kern="1200" dirty="0">
                <a:latin typeface="微软雅黑" pitchFamily="34" charset="-122"/>
                <a:ea typeface="微软雅黑" pitchFamily="34" charset="-122"/>
              </a:rPr>
              <a:t>灰色</a:t>
            </a:r>
            <a:r>
              <a:rPr lang="en-US" altLang="zh-CN" sz="1600" kern="1200" dirty="0">
                <a:latin typeface="微软雅黑" pitchFamily="34" charset="-122"/>
                <a:ea typeface="微软雅黑" pitchFamily="34" charset="-122"/>
              </a:rPr>
              <a:t>)</a:t>
            </a:r>
            <a:r>
              <a:rPr lang="zh-CN" altLang="en-US" sz="1600" kern="1200" dirty="0">
                <a:latin typeface="微软雅黑" pitchFamily="34" charset="-122"/>
                <a:ea typeface="微软雅黑" pitchFamily="34" charset="-122"/>
              </a:rPr>
              <a:t>外被适用于室内</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 </a:t>
            </a:r>
            <a:r>
              <a:rPr lang="en-US" altLang="zh-CN" sz="1600" kern="1200" dirty="0">
                <a:latin typeface="微软雅黑" pitchFamily="34" charset="-122"/>
                <a:ea typeface="微软雅黑" pitchFamily="34" charset="-122"/>
              </a:rPr>
              <a:t>PE(</a:t>
            </a:r>
            <a:r>
              <a:rPr lang="zh-CN" altLang="en-US" sz="1600" kern="1200" dirty="0">
                <a:latin typeface="微软雅黑" pitchFamily="34" charset="-122"/>
                <a:ea typeface="微软雅黑" pitchFamily="34" charset="-122"/>
              </a:rPr>
              <a:t>黑色</a:t>
            </a:r>
            <a:r>
              <a:rPr lang="en-US" altLang="zh-CN" sz="1600" kern="1200" dirty="0">
                <a:latin typeface="微软雅黑" pitchFamily="34" charset="-122"/>
                <a:ea typeface="微软雅黑" pitchFamily="34" charset="-122"/>
              </a:rPr>
              <a:t>)</a:t>
            </a:r>
            <a:r>
              <a:rPr lang="zh-CN" altLang="en-US" sz="1600" kern="1200" dirty="0">
                <a:latin typeface="微软雅黑" pitchFamily="34" charset="-122"/>
                <a:ea typeface="微软雅黑" pitchFamily="34" charset="-122"/>
              </a:rPr>
              <a:t>外被适用于室外</a:t>
            </a:r>
          </a:p>
        </p:txBody>
      </p:sp>
      <p:pic>
        <p:nvPicPr>
          <p:cNvPr id="138246" name="Picture 6" descr="YY"/>
          <p:cNvPicPr>
            <a:picLocks noGrp="1" noChangeAspect="1" noChangeArrowheads="1"/>
          </p:cNvPicPr>
          <p:nvPr>
            <p:ph sz="half" idx="2"/>
          </p:nvPr>
        </p:nvPicPr>
        <p:blipFill>
          <a:blip r:embed="rId2" cstate="print"/>
          <a:srcRect/>
          <a:stretch>
            <a:fillRect/>
          </a:stretch>
        </p:blipFill>
        <p:spPr>
          <a:xfrm>
            <a:off x="6228184" y="2780928"/>
            <a:ext cx="2741613" cy="2806700"/>
          </a:xfrm>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en-US" altLang="zh-CN" sz="3200" b="1" dirty="0">
                <a:solidFill>
                  <a:srgbClr val="C00000"/>
                </a:solidFill>
                <a:latin typeface="文鼎淹水体" pitchFamily="33" charset="-122"/>
                <a:ea typeface="文鼎淹水体" pitchFamily="33" charset="-122"/>
              </a:rPr>
              <a:t>110</a:t>
            </a:r>
            <a:r>
              <a:rPr lang="zh-CN" altLang="en-US" sz="3200" b="1" dirty="0">
                <a:solidFill>
                  <a:srgbClr val="C00000"/>
                </a:solidFill>
                <a:latin typeface="文鼎淹水体" pitchFamily="33" charset="-122"/>
                <a:ea typeface="文鼎淹水体" pitchFamily="33" charset="-122"/>
              </a:rPr>
              <a:t>配线架 </a:t>
            </a:r>
          </a:p>
        </p:txBody>
      </p:sp>
      <p:sp>
        <p:nvSpPr>
          <p:cNvPr id="139267" name="Rectangle 3"/>
          <p:cNvSpPr>
            <a:spLocks noGrp="1" noChangeArrowheads="1"/>
          </p:cNvSpPr>
          <p:nvPr>
            <p:ph type="body" idx="1"/>
          </p:nvPr>
        </p:nvSpPr>
        <p:spPr>
          <a:xfrm>
            <a:off x="755650" y="1916113"/>
            <a:ext cx="6336630" cy="3960812"/>
          </a:xfrm>
        </p:spPr>
        <p:txBody>
          <a:bodyPr/>
          <a:lstStyle/>
          <a:p>
            <a:pPr>
              <a:lnSpc>
                <a:spcPts val="2500"/>
              </a:lnSpc>
              <a:buClr>
                <a:schemeClr val="accent2"/>
              </a:buClr>
              <a:buNone/>
              <a:defRPr/>
            </a:pPr>
            <a:r>
              <a:rPr lang="en-US" altLang="zh-CN" sz="2400" b="1" kern="1200" dirty="0" smtClean="0">
                <a:solidFill>
                  <a:srgbClr val="009999"/>
                </a:solidFill>
                <a:latin typeface="微软雅黑" pitchFamily="34" charset="-122"/>
                <a:ea typeface="微软雅黑" pitchFamily="34" charset="-122"/>
              </a:rPr>
              <a:t>110</a:t>
            </a:r>
            <a:r>
              <a:rPr lang="zh-CN" altLang="en-US" sz="2400" b="1" kern="1200" dirty="0" smtClean="0">
                <a:solidFill>
                  <a:srgbClr val="009999"/>
                </a:solidFill>
                <a:latin typeface="微软雅黑" pitchFamily="34" charset="-122"/>
                <a:ea typeface="微软雅黑" pitchFamily="34" charset="-122"/>
              </a:rPr>
              <a:t>配线架特性：</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结构化设计，标准</a:t>
            </a:r>
            <a:r>
              <a:rPr lang="en-US" altLang="zh-CN" sz="1600" kern="1200" dirty="0" smtClean="0">
                <a:latin typeface="微软雅黑" pitchFamily="34" charset="-122"/>
                <a:ea typeface="微软雅黑" pitchFamily="34" charset="-122"/>
              </a:rPr>
              <a:t>19</a:t>
            </a:r>
            <a:r>
              <a:rPr lang="zh-CN" altLang="en-US" sz="1600" kern="1200" dirty="0" smtClean="0">
                <a:latin typeface="微软雅黑" pitchFamily="34" charset="-122"/>
                <a:ea typeface="微软雅黑" pitchFamily="34" charset="-122"/>
              </a:rPr>
              <a:t>英寸结构，安装方便</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符合</a:t>
            </a:r>
            <a:r>
              <a:rPr lang="en-US" altLang="zh-CN" sz="1600" kern="1200" dirty="0" smtClean="0">
                <a:latin typeface="微软雅黑" pitchFamily="34" charset="-122"/>
                <a:ea typeface="微软雅黑" pitchFamily="34" charset="-122"/>
              </a:rPr>
              <a:t>TIA/EIA568B</a:t>
            </a:r>
            <a:r>
              <a:rPr lang="zh-CN" altLang="en-US" sz="1600" kern="1200" dirty="0" smtClean="0">
                <a:latin typeface="微软雅黑" pitchFamily="34" charset="-122"/>
                <a:ea typeface="微软雅黑" pitchFamily="34" charset="-122"/>
              </a:rPr>
              <a:t>和</a:t>
            </a:r>
            <a:r>
              <a:rPr lang="en-US" altLang="zh-CN" sz="1600" kern="1200" dirty="0" smtClean="0">
                <a:latin typeface="微软雅黑" pitchFamily="34" charset="-122"/>
                <a:ea typeface="微软雅黑" pitchFamily="34" charset="-122"/>
              </a:rPr>
              <a:t>ISO/IEC11801</a:t>
            </a:r>
            <a:r>
              <a:rPr lang="zh-CN" altLang="en-US" sz="1600" kern="1200" dirty="0" smtClean="0">
                <a:latin typeface="微软雅黑" pitchFamily="34" charset="-122"/>
                <a:ea typeface="微软雅黑" pitchFamily="34" charset="-122"/>
              </a:rPr>
              <a:t>标准</a:t>
            </a: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100</a:t>
            </a:r>
            <a:r>
              <a:rPr lang="zh-CN" altLang="en-US" sz="1600" kern="1200" dirty="0" smtClean="0">
                <a:latin typeface="微软雅黑" pitchFamily="34" charset="-122"/>
                <a:ea typeface="微软雅黑" pitchFamily="34" charset="-122"/>
              </a:rPr>
              <a:t>对配线架适合安装于</a:t>
            </a:r>
            <a:r>
              <a:rPr lang="en-US" altLang="zh-CN" sz="1600" kern="1200" dirty="0" smtClean="0">
                <a:latin typeface="微软雅黑" pitchFamily="34" charset="-122"/>
                <a:ea typeface="微软雅黑" pitchFamily="34" charset="-122"/>
              </a:rPr>
              <a:t>19</a:t>
            </a:r>
            <a:r>
              <a:rPr lang="zh-CN" altLang="en-US" sz="1600" kern="1200" dirty="0" smtClean="0">
                <a:latin typeface="微软雅黑" pitchFamily="34" charset="-122"/>
                <a:ea typeface="微软雅黑" pitchFamily="34" charset="-122"/>
              </a:rPr>
              <a:t>英寸标准机柜或机架</a:t>
            </a: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50</a:t>
            </a:r>
            <a:r>
              <a:rPr lang="zh-CN" altLang="en-US" sz="1600" kern="1200" dirty="0" smtClean="0">
                <a:latin typeface="微软雅黑" pitchFamily="34" charset="-122"/>
                <a:ea typeface="微软雅黑" pitchFamily="34" charset="-122"/>
              </a:rPr>
              <a:t>对带腿配线架适用于挂墙</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前端附有主色标记：白、红、黑、黄、紫，并且是在每</a:t>
            </a:r>
            <a:r>
              <a:rPr lang="en-US" altLang="zh-CN" sz="1600" kern="1200" dirty="0" smtClean="0">
                <a:latin typeface="微软雅黑" pitchFamily="34" charset="-122"/>
                <a:ea typeface="微软雅黑" pitchFamily="34" charset="-122"/>
              </a:rPr>
              <a:t>5</a:t>
            </a:r>
            <a:r>
              <a:rPr lang="zh-CN" altLang="en-US" sz="1600" kern="1200" dirty="0" smtClean="0">
                <a:latin typeface="微软雅黑" pitchFamily="34" charset="-122"/>
                <a:ea typeface="微软雅黑" pitchFamily="34" charset="-122"/>
              </a:rPr>
              <a:t>对之间分开，方便为安放线缆时的察看作指引和打线。</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标准配备有</a:t>
            </a:r>
            <a:r>
              <a:rPr lang="en-US" altLang="zh-CN" sz="1600" kern="1200" dirty="0" smtClean="0">
                <a:latin typeface="微软雅黑" pitchFamily="34" charset="-122"/>
                <a:ea typeface="微软雅黑" pitchFamily="34" charset="-122"/>
              </a:rPr>
              <a:t>5</a:t>
            </a:r>
            <a:r>
              <a:rPr lang="zh-CN" altLang="en-US" sz="1600" kern="1200" dirty="0" smtClean="0">
                <a:latin typeface="微软雅黑" pitchFamily="34" charset="-122"/>
                <a:ea typeface="微软雅黑" pitchFamily="34" charset="-122"/>
              </a:rPr>
              <a:t>个</a:t>
            </a:r>
            <a:r>
              <a:rPr lang="en-US" altLang="zh-CN" sz="1600" kern="1200" dirty="0" smtClean="0">
                <a:latin typeface="微软雅黑" pitchFamily="34" charset="-122"/>
                <a:ea typeface="微软雅黑" pitchFamily="34" charset="-122"/>
              </a:rPr>
              <a:t>4</a:t>
            </a:r>
            <a:r>
              <a:rPr lang="zh-CN" altLang="en-US" sz="1600" kern="1200" dirty="0" smtClean="0">
                <a:latin typeface="微软雅黑" pitchFamily="34" charset="-122"/>
                <a:ea typeface="微软雅黑" pitchFamily="34" charset="-122"/>
              </a:rPr>
              <a:t>对端子和</a:t>
            </a:r>
            <a:r>
              <a:rPr lang="en-US" altLang="zh-CN" sz="1600" kern="1200" dirty="0" smtClean="0">
                <a:latin typeface="微软雅黑" pitchFamily="34" charset="-122"/>
                <a:ea typeface="微软雅黑" pitchFamily="34" charset="-122"/>
              </a:rPr>
              <a:t>1</a:t>
            </a:r>
            <a:r>
              <a:rPr lang="zh-CN" altLang="en-US" sz="1600" kern="1200" dirty="0" smtClean="0">
                <a:latin typeface="微软雅黑" pitchFamily="34" charset="-122"/>
                <a:ea typeface="微软雅黑" pitchFamily="34" charset="-122"/>
              </a:rPr>
              <a:t>个五对端子</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打线工具：</a:t>
            </a:r>
            <a:r>
              <a:rPr lang="en-US" altLang="zh-CN" sz="1600" kern="1200" dirty="0" smtClean="0">
                <a:latin typeface="微软雅黑" pitchFamily="34" charset="-122"/>
                <a:ea typeface="微软雅黑" pitchFamily="34" charset="-122"/>
              </a:rPr>
              <a:t>110</a:t>
            </a:r>
            <a:r>
              <a:rPr lang="zh-CN" altLang="en-US" sz="1600" kern="1200" dirty="0" smtClean="0">
                <a:latin typeface="微软雅黑" pitchFamily="34" charset="-122"/>
                <a:ea typeface="微软雅黑" pitchFamily="34" charset="-122"/>
              </a:rPr>
              <a:t>型或</a:t>
            </a:r>
            <a:r>
              <a:rPr lang="en-US" altLang="zh-CN" sz="1600" kern="1200" dirty="0" smtClean="0">
                <a:latin typeface="微软雅黑" pitchFamily="34" charset="-122"/>
                <a:ea typeface="微软雅黑" pitchFamily="34" charset="-122"/>
              </a:rPr>
              <a:t>Krone</a:t>
            </a:r>
            <a:r>
              <a:rPr lang="zh-CN" altLang="en-US" sz="1600" kern="1200" dirty="0" smtClean="0">
                <a:latin typeface="微软雅黑" pitchFamily="34" charset="-122"/>
                <a:ea typeface="微软雅黑" pitchFamily="34" charset="-122"/>
              </a:rPr>
              <a:t>型皆可</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产品提供</a:t>
            </a:r>
            <a:r>
              <a:rPr lang="en-US" altLang="zh-CN" sz="1600" kern="1200" dirty="0" smtClean="0">
                <a:latin typeface="微软雅黑" pitchFamily="34" charset="-122"/>
                <a:ea typeface="微软雅黑" pitchFamily="34" charset="-122"/>
              </a:rPr>
              <a:t>20~25</a:t>
            </a:r>
            <a:r>
              <a:rPr lang="zh-CN" altLang="en-US" sz="1600" kern="1200" dirty="0" smtClean="0">
                <a:latin typeface="微软雅黑" pitchFamily="34" charset="-122"/>
                <a:ea typeface="微软雅黑" pitchFamily="34" charset="-122"/>
              </a:rPr>
              <a:t>年质保</a:t>
            </a:r>
          </a:p>
        </p:txBody>
      </p:sp>
      <p:pic>
        <p:nvPicPr>
          <p:cNvPr id="258049" name="Picture 1" descr="E:\Vcom\技术部提供产品资料\新渠道产品\110配线架11.tif"/>
          <p:cNvPicPr>
            <a:picLocks noChangeAspect="1" noChangeArrowheads="1"/>
          </p:cNvPicPr>
          <p:nvPr/>
        </p:nvPicPr>
        <p:blipFill>
          <a:blip r:embed="rId2" cstate="print"/>
          <a:srcRect/>
          <a:stretch>
            <a:fillRect/>
          </a:stretch>
        </p:blipFill>
        <p:spPr bwMode="auto">
          <a:xfrm>
            <a:off x="5940152" y="4077072"/>
            <a:ext cx="2943738" cy="1872208"/>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语音模块</a:t>
            </a:r>
            <a:r>
              <a:rPr lang="en-US" altLang="zh-CN" sz="3200" b="1" dirty="0" smtClean="0">
                <a:solidFill>
                  <a:srgbClr val="C00000"/>
                </a:solidFill>
                <a:latin typeface="文鼎淹水体" pitchFamily="33" charset="-122"/>
                <a:ea typeface="文鼎淹水体" pitchFamily="33" charset="-122"/>
              </a:rPr>
              <a:t>MOU11WH </a:t>
            </a:r>
            <a:endParaRPr lang="en-US" altLang="zh-CN" sz="3200" b="1" dirty="0">
              <a:solidFill>
                <a:srgbClr val="C00000"/>
              </a:solidFill>
              <a:latin typeface="文鼎淹水体" pitchFamily="33" charset="-122"/>
              <a:ea typeface="文鼎淹水体" pitchFamily="33" charset="-122"/>
            </a:endParaRPr>
          </a:p>
        </p:txBody>
      </p:sp>
      <p:sp>
        <p:nvSpPr>
          <p:cNvPr id="140291" name="Rectangle 3"/>
          <p:cNvSpPr>
            <a:spLocks noGrp="1" noChangeArrowheads="1"/>
          </p:cNvSpPr>
          <p:nvPr>
            <p:ph type="body" idx="1"/>
          </p:nvPr>
        </p:nvSpPr>
        <p:spPr>
          <a:xfrm>
            <a:off x="900113" y="1916113"/>
            <a:ext cx="7272337"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语音模块特性：</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采用</a:t>
            </a:r>
            <a:r>
              <a:rPr lang="zh-CN" altLang="en-US" sz="1600" kern="1200" dirty="0">
                <a:latin typeface="微软雅黑" pitchFamily="34" charset="-122"/>
                <a:ea typeface="微软雅黑" pitchFamily="34" charset="-122"/>
              </a:rPr>
              <a:t>专利的</a:t>
            </a:r>
            <a:r>
              <a:rPr lang="en-US" altLang="zh-CN" sz="1600" kern="1200" dirty="0">
                <a:latin typeface="微软雅黑" pitchFamily="34" charset="-122"/>
                <a:ea typeface="微软雅黑" pitchFamily="34" charset="-122"/>
              </a:rPr>
              <a:t>IDC</a:t>
            </a:r>
            <a:r>
              <a:rPr lang="zh-CN" altLang="en-US" sz="1600" kern="1200" dirty="0">
                <a:latin typeface="微软雅黑" pitchFamily="34" charset="-122"/>
                <a:ea typeface="微软雅黑" pitchFamily="34" charset="-122"/>
              </a:rPr>
              <a:t>设计（</a:t>
            </a:r>
            <a:r>
              <a:rPr lang="en-US" altLang="zh-CN" sz="1600" kern="1200" dirty="0">
                <a:latin typeface="微软雅黑" pitchFamily="34" charset="-122"/>
                <a:ea typeface="微软雅黑" pitchFamily="34" charset="-122"/>
              </a:rPr>
              <a:t>4</a:t>
            </a:r>
            <a:r>
              <a:rPr lang="zh-CN" altLang="en-US" sz="1600" kern="1200" dirty="0">
                <a:latin typeface="微软雅黑" pitchFamily="34" charset="-122"/>
                <a:ea typeface="微软雅黑" pitchFamily="34" charset="-122"/>
              </a:rPr>
              <a:t>芯</a:t>
            </a:r>
            <a:r>
              <a:rPr lang="en-US" altLang="zh-CN" sz="1600" kern="1200" dirty="0">
                <a:latin typeface="微软雅黑" pitchFamily="34" charset="-122"/>
                <a:ea typeface="微软雅黑" pitchFamily="34" charset="-122"/>
              </a:rPr>
              <a:t>IDC</a:t>
            </a:r>
            <a:r>
              <a:rPr lang="zh-CN" altLang="en-US" sz="1600" kern="1200" dirty="0">
                <a:latin typeface="微软雅黑" pitchFamily="34" charset="-122"/>
                <a:ea typeface="微软雅黑" pitchFamily="34" charset="-122"/>
              </a:rPr>
              <a:t>端子），适用于</a:t>
            </a:r>
            <a:r>
              <a:rPr lang="en-US" altLang="zh-CN" sz="1600" kern="1200" dirty="0">
                <a:latin typeface="微软雅黑" pitchFamily="34" charset="-122"/>
                <a:ea typeface="微软雅黑" pitchFamily="34" charset="-122"/>
              </a:rPr>
              <a:t>23</a:t>
            </a:r>
            <a:r>
              <a:rPr lang="zh-CN" altLang="en-US" sz="1600" kern="1200" dirty="0">
                <a:latin typeface="微软雅黑" pitchFamily="34" charset="-122"/>
                <a:ea typeface="微软雅黑" pitchFamily="34" charset="-122"/>
              </a:rPr>
              <a:t>－</a:t>
            </a:r>
            <a:r>
              <a:rPr lang="en-US" altLang="zh-CN" sz="1600" kern="1200" dirty="0">
                <a:latin typeface="微软雅黑" pitchFamily="34" charset="-122"/>
                <a:ea typeface="微软雅黑" pitchFamily="34" charset="-122"/>
              </a:rPr>
              <a:t>26AWG</a:t>
            </a:r>
            <a:r>
              <a:rPr lang="zh-CN" altLang="en-US" sz="1600" kern="1200" dirty="0">
                <a:latin typeface="微软雅黑" pitchFamily="34" charset="-122"/>
                <a:ea typeface="微软雅黑" pitchFamily="34" charset="-122"/>
              </a:rPr>
              <a:t>线径电缆。</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插座主体采用防火塑料材料符合</a:t>
            </a:r>
            <a:r>
              <a:rPr lang="en-US" altLang="zh-CN" sz="1600" kern="1200" dirty="0">
                <a:latin typeface="微软雅黑" pitchFamily="34" charset="-122"/>
                <a:ea typeface="微软雅黑" pitchFamily="34" charset="-122"/>
              </a:rPr>
              <a:t>UL94V</a:t>
            </a:r>
            <a:r>
              <a:rPr lang="zh-CN" altLang="en-US" sz="1600" kern="1200" dirty="0">
                <a:latin typeface="微软雅黑" pitchFamily="34" charset="-122"/>
                <a:ea typeface="微软雅黑" pitchFamily="34" charset="-122"/>
              </a:rPr>
              <a:t>－</a:t>
            </a:r>
            <a:r>
              <a:rPr lang="en-US" altLang="zh-CN" sz="1600" kern="1200" dirty="0">
                <a:latin typeface="微软雅黑" pitchFamily="34" charset="-122"/>
                <a:ea typeface="微软雅黑" pitchFamily="34" charset="-122"/>
              </a:rPr>
              <a:t>0</a:t>
            </a:r>
            <a:r>
              <a:rPr lang="zh-CN" altLang="en-US" sz="1600" kern="1200" dirty="0">
                <a:latin typeface="微软雅黑" pitchFamily="34" charset="-122"/>
                <a:ea typeface="微软雅黑" pitchFamily="34" charset="-122"/>
              </a:rPr>
              <a:t>材料</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插座芯采用</a:t>
            </a:r>
            <a:r>
              <a:rPr lang="en-US" altLang="zh-CN" sz="1600" kern="1200" dirty="0">
                <a:latin typeface="微软雅黑" pitchFamily="34" charset="-122"/>
                <a:ea typeface="微软雅黑" pitchFamily="34" charset="-122"/>
              </a:rPr>
              <a:t>50u</a:t>
            </a:r>
            <a:r>
              <a:rPr lang="zh-CN" altLang="en-US" sz="1600" kern="1200" dirty="0">
                <a:latin typeface="微软雅黑" pitchFamily="34" charset="-122"/>
                <a:ea typeface="微软雅黑" pitchFamily="34" charset="-122"/>
              </a:rPr>
              <a:t>镀金</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与</a:t>
            </a:r>
            <a:r>
              <a:rPr lang="en-US" altLang="zh-CN" sz="1600" kern="1200" dirty="0">
                <a:latin typeface="微软雅黑" pitchFamily="34" charset="-122"/>
                <a:ea typeface="微软雅黑" pitchFamily="34" charset="-122"/>
              </a:rPr>
              <a:t>VCOM86</a:t>
            </a:r>
            <a:r>
              <a:rPr lang="zh-CN" altLang="en-US" sz="1600" kern="1200" dirty="0">
                <a:latin typeface="微软雅黑" pitchFamily="34" charset="-122"/>
                <a:ea typeface="微软雅黑" pitchFamily="34" charset="-122"/>
              </a:rPr>
              <a:t>型面板完全兼容</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提供</a:t>
            </a:r>
            <a:r>
              <a:rPr lang="en-US" altLang="zh-CN" sz="1600" kern="1200" dirty="0">
                <a:latin typeface="微软雅黑" pitchFamily="34" charset="-122"/>
                <a:ea typeface="微软雅黑" pitchFamily="34" charset="-122"/>
              </a:rPr>
              <a:t>RJ11/RJ45</a:t>
            </a:r>
            <a:r>
              <a:rPr lang="zh-CN" altLang="en-US" sz="1600" kern="1200" dirty="0">
                <a:latin typeface="微软雅黑" pitchFamily="34" charset="-122"/>
                <a:ea typeface="微软雅黑" pitchFamily="34" charset="-122"/>
              </a:rPr>
              <a:t>接口两种产品</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防尘盖设计，有效防止灰尘</a:t>
            </a:r>
            <a:r>
              <a:rPr lang="zh-CN" altLang="en-US" sz="1600" kern="1200" dirty="0" smtClean="0">
                <a:latin typeface="微软雅黑" pitchFamily="34" charset="-122"/>
                <a:ea typeface="微软雅黑" pitchFamily="34" charset="-122"/>
              </a:rPr>
              <a:t>进入</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保证无损耗的前提下插拔次数可达</a:t>
            </a:r>
            <a:r>
              <a:rPr lang="en-US" altLang="zh-CN" sz="1600" kern="1200" dirty="0" smtClean="0">
                <a:latin typeface="微软雅黑" pitchFamily="34" charset="-122"/>
                <a:ea typeface="微软雅黑" pitchFamily="34" charset="-122"/>
              </a:rPr>
              <a:t>1500</a:t>
            </a:r>
            <a:r>
              <a:rPr lang="zh-CN" altLang="en-US" sz="1600" kern="1200" dirty="0" smtClean="0">
                <a:latin typeface="微软雅黑" pitchFamily="34" charset="-122"/>
                <a:ea typeface="微软雅黑" pitchFamily="34" charset="-122"/>
              </a:rPr>
              <a:t>次以上</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端接端口可达</a:t>
            </a:r>
            <a:r>
              <a:rPr lang="en-US" altLang="zh-CN" sz="1600" kern="1200" dirty="0" smtClean="0">
                <a:latin typeface="微软雅黑" pitchFamily="34" charset="-122"/>
                <a:ea typeface="微软雅黑" pitchFamily="34" charset="-122"/>
              </a:rPr>
              <a:t>250</a:t>
            </a:r>
            <a:r>
              <a:rPr lang="zh-CN" altLang="en-US" sz="1600" kern="1200" dirty="0" smtClean="0">
                <a:latin typeface="微软雅黑" pitchFamily="34" charset="-122"/>
                <a:ea typeface="微软雅黑" pitchFamily="34" charset="-122"/>
              </a:rPr>
              <a:t>次以上端接</a:t>
            </a:r>
            <a:endParaRPr lang="zh-CN" altLang="en-US" sz="1600" kern="1200" dirty="0">
              <a:latin typeface="微软雅黑" pitchFamily="34" charset="-122"/>
              <a:ea typeface="微软雅黑" pitchFamily="34" charset="-122"/>
            </a:endParaRPr>
          </a:p>
        </p:txBody>
      </p:sp>
      <p:pic>
        <p:nvPicPr>
          <p:cNvPr id="140292" name="Picture 4" descr="YYMOU"/>
          <p:cNvPicPr>
            <a:picLocks noChangeAspect="1" noChangeArrowheads="1"/>
          </p:cNvPicPr>
          <p:nvPr/>
        </p:nvPicPr>
        <p:blipFill>
          <a:blip r:embed="rId2" cstate="print"/>
          <a:srcRect/>
          <a:stretch>
            <a:fillRect/>
          </a:stretch>
        </p:blipFill>
        <p:spPr bwMode="auto">
          <a:xfrm>
            <a:off x="6300192" y="3789040"/>
            <a:ext cx="2016125" cy="1643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语音</a:t>
            </a:r>
            <a:r>
              <a:rPr lang="en-US" altLang="zh-CN" sz="3200" b="1" dirty="0">
                <a:solidFill>
                  <a:srgbClr val="C00000"/>
                </a:solidFill>
                <a:latin typeface="文鼎淹水体" pitchFamily="33" charset="-122"/>
                <a:ea typeface="文鼎淹水体" pitchFamily="33" charset="-122"/>
              </a:rPr>
              <a:t>/</a:t>
            </a:r>
            <a:r>
              <a:rPr lang="zh-CN" altLang="en-US" sz="3200" b="1" dirty="0">
                <a:solidFill>
                  <a:srgbClr val="C00000"/>
                </a:solidFill>
                <a:latin typeface="文鼎淹水体" pitchFamily="33" charset="-122"/>
                <a:ea typeface="文鼎淹水体" pitchFamily="33" charset="-122"/>
              </a:rPr>
              <a:t>数据跳线 </a:t>
            </a:r>
          </a:p>
        </p:txBody>
      </p:sp>
      <p:sp>
        <p:nvSpPr>
          <p:cNvPr id="141315" name="Rectangle 3"/>
          <p:cNvSpPr>
            <a:spLocks noGrp="1" noChangeArrowheads="1"/>
          </p:cNvSpPr>
          <p:nvPr>
            <p:ph type="body" idx="1"/>
          </p:nvPr>
        </p:nvSpPr>
        <p:spPr>
          <a:xfrm>
            <a:off x="827088" y="1916113"/>
            <a:ext cx="7489825" cy="3960812"/>
          </a:xfrm>
        </p:spPr>
        <p:txBody>
          <a:bodyPr/>
          <a:lstStyle/>
          <a:p>
            <a:pPr>
              <a:lnSpc>
                <a:spcPts val="2500"/>
              </a:lnSpc>
              <a:buClr>
                <a:schemeClr val="accent2"/>
              </a:buClr>
              <a:buFontTx/>
              <a:buChar char="·"/>
              <a:defRPr/>
            </a:pPr>
            <a:r>
              <a:rPr lang="zh-CN" altLang="en-US" sz="1600" kern="1200" dirty="0">
                <a:latin typeface="微软雅黑" pitchFamily="34" charset="-122"/>
                <a:ea typeface="微软雅黑" pitchFamily="34" charset="-122"/>
              </a:rPr>
              <a:t>跳线连接头有三种：</a:t>
            </a:r>
            <a:r>
              <a:rPr lang="en-US" altLang="zh-CN" sz="1600" kern="1200" dirty="0">
                <a:latin typeface="微软雅黑" pitchFamily="34" charset="-122"/>
                <a:ea typeface="微软雅黑" pitchFamily="34" charset="-122"/>
              </a:rPr>
              <a:t>110</a:t>
            </a:r>
            <a:r>
              <a:rPr lang="zh-CN" altLang="en-US" sz="1600" kern="1200" dirty="0">
                <a:latin typeface="微软雅黑" pitchFamily="34" charset="-122"/>
                <a:ea typeface="微软雅黑" pitchFamily="34" charset="-122"/>
              </a:rPr>
              <a:t>头、</a:t>
            </a:r>
            <a:r>
              <a:rPr lang="en-US" altLang="zh-CN" sz="1600" kern="1200" dirty="0">
                <a:latin typeface="微软雅黑" pitchFamily="34" charset="-122"/>
                <a:ea typeface="微软雅黑" pitchFamily="34" charset="-122"/>
              </a:rPr>
              <a:t>RJ45</a:t>
            </a:r>
            <a:r>
              <a:rPr lang="zh-CN" altLang="en-US" sz="1600" kern="1200" dirty="0">
                <a:latin typeface="微软雅黑" pitchFamily="34" charset="-122"/>
                <a:ea typeface="微软雅黑" pitchFamily="34" charset="-122"/>
              </a:rPr>
              <a:t>和</a:t>
            </a:r>
            <a:r>
              <a:rPr lang="en-US" altLang="zh-CN" sz="1600" kern="1200" dirty="0">
                <a:latin typeface="微软雅黑" pitchFamily="34" charset="-122"/>
                <a:ea typeface="微软雅黑" pitchFamily="34" charset="-122"/>
              </a:rPr>
              <a:t>RJ11</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水晶头无损耗插拔次数可达</a:t>
            </a:r>
            <a:r>
              <a:rPr lang="en-US" altLang="zh-CN" sz="1600" kern="1200" dirty="0">
                <a:latin typeface="微软雅黑" pitchFamily="34" charset="-122"/>
                <a:ea typeface="微软雅黑" pitchFamily="34" charset="-122"/>
              </a:rPr>
              <a:t>1000</a:t>
            </a:r>
            <a:r>
              <a:rPr lang="zh-CN" altLang="en-US" sz="1600" kern="1200" dirty="0">
                <a:latin typeface="微软雅黑" pitchFamily="34" charset="-122"/>
                <a:ea typeface="微软雅黑" pitchFamily="34" charset="-122"/>
              </a:rPr>
              <a:t>次以上。</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水晶头采用</a:t>
            </a:r>
            <a:r>
              <a:rPr lang="en-US" altLang="zh-CN" sz="1600" kern="1200" dirty="0">
                <a:latin typeface="微软雅黑" pitchFamily="34" charset="-122"/>
                <a:ea typeface="微软雅黑" pitchFamily="34" charset="-122"/>
              </a:rPr>
              <a:t>T568B</a:t>
            </a:r>
            <a:r>
              <a:rPr lang="zh-CN" altLang="en-US" sz="1600" kern="1200" dirty="0">
                <a:latin typeface="微软雅黑" pitchFamily="34" charset="-122"/>
                <a:ea typeface="微软雅黑" pitchFamily="34" charset="-122"/>
              </a:rPr>
              <a:t>端接线序，</a:t>
            </a:r>
            <a:r>
              <a:rPr lang="en-US" altLang="zh-CN" sz="1600" kern="1200" dirty="0">
                <a:latin typeface="微软雅黑" pitchFamily="34" charset="-122"/>
                <a:ea typeface="微软雅黑" pitchFamily="34" charset="-122"/>
              </a:rPr>
              <a:t>110</a:t>
            </a:r>
            <a:r>
              <a:rPr lang="zh-CN" altLang="en-US" sz="1600" kern="1200" dirty="0">
                <a:latin typeface="微软雅黑" pitchFamily="34" charset="-122"/>
                <a:ea typeface="微软雅黑" pitchFamily="34" charset="-122"/>
              </a:rPr>
              <a:t>头采用蓝、橙、绿、棕排法</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RJ45 TO RJ11</a:t>
            </a:r>
            <a:r>
              <a:rPr lang="zh-CN" altLang="en-US" sz="1600" kern="1200" dirty="0">
                <a:latin typeface="微软雅黑" pitchFamily="34" charset="-122"/>
                <a:ea typeface="微软雅黑" pitchFamily="34" charset="-122"/>
              </a:rPr>
              <a:t>（</a:t>
            </a:r>
            <a:r>
              <a:rPr lang="en-US" altLang="zh-CN" sz="1600" kern="1200" dirty="0">
                <a:latin typeface="微软雅黑" pitchFamily="34" charset="-122"/>
                <a:ea typeface="微软雅黑" pitchFamily="34" charset="-122"/>
              </a:rPr>
              <a:t>D</a:t>
            </a:r>
            <a:r>
              <a:rPr lang="zh-CN" altLang="en-US" sz="1600" kern="1200" dirty="0">
                <a:latin typeface="微软雅黑" pitchFamily="34" charset="-122"/>
                <a:ea typeface="微软雅黑" pitchFamily="34" charset="-122"/>
              </a:rPr>
              <a:t>系列）中，</a:t>
            </a:r>
            <a:r>
              <a:rPr lang="en-US" altLang="zh-CN" sz="1600" kern="1200" dirty="0">
                <a:latin typeface="微软雅黑" pitchFamily="34" charset="-122"/>
                <a:ea typeface="微软雅黑" pitchFamily="34" charset="-122"/>
              </a:rPr>
              <a:t>RJ11</a:t>
            </a:r>
            <a:r>
              <a:rPr lang="zh-CN" altLang="en-US" sz="1600" kern="1200" dirty="0">
                <a:latin typeface="微软雅黑" pitchFamily="34" charset="-122"/>
                <a:ea typeface="微软雅黑" pitchFamily="34" charset="-122"/>
              </a:rPr>
              <a:t>接头排法为：绿白、橙、橙白、绿</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符合规范标准：</a:t>
            </a:r>
            <a:r>
              <a:rPr lang="en-US" altLang="zh-CN" sz="1600" kern="1200" dirty="0">
                <a:latin typeface="微软雅黑" pitchFamily="34" charset="-122"/>
                <a:ea typeface="微软雅黑" pitchFamily="34" charset="-122"/>
              </a:rPr>
              <a:t>TIA/EIA-568B</a:t>
            </a:r>
            <a:r>
              <a:rPr lang="zh-CN" altLang="en-US" sz="1600" kern="1200" dirty="0">
                <a:latin typeface="微软雅黑" pitchFamily="34" charset="-122"/>
                <a:ea typeface="微软雅黑" pitchFamily="34" charset="-122"/>
              </a:rPr>
              <a:t>超五类标准；</a:t>
            </a:r>
            <a:r>
              <a:rPr lang="en-US" altLang="zh-CN" sz="1600" kern="1200" dirty="0">
                <a:latin typeface="微软雅黑" pitchFamily="34" charset="-122"/>
                <a:ea typeface="微软雅黑" pitchFamily="34" charset="-122"/>
              </a:rPr>
              <a:t>ISO/IEC 11801 Class D</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符合</a:t>
            </a:r>
            <a:r>
              <a:rPr lang="en-US" altLang="zh-CN" sz="1600" kern="1200" dirty="0">
                <a:latin typeface="微软雅黑" pitchFamily="34" charset="-122"/>
                <a:ea typeface="微软雅黑" pitchFamily="34" charset="-122"/>
              </a:rPr>
              <a:t>:EMC</a:t>
            </a:r>
            <a:r>
              <a:rPr lang="zh-CN" altLang="en-US" sz="1600" kern="1200" dirty="0">
                <a:latin typeface="微软雅黑" pitchFamily="34" charset="-122"/>
                <a:ea typeface="微软雅黑" pitchFamily="34" charset="-122"/>
              </a:rPr>
              <a:t>标准</a:t>
            </a:r>
            <a:r>
              <a:rPr lang="en-US" altLang="zh-CN" sz="1600" kern="1200" dirty="0">
                <a:latin typeface="微软雅黑" pitchFamily="34" charset="-122"/>
                <a:ea typeface="微软雅黑" pitchFamily="34" charset="-122"/>
              </a:rPr>
              <a:t>, CM/CMR</a:t>
            </a:r>
            <a:r>
              <a:rPr lang="zh-CN" altLang="en-US" sz="1600" kern="1200" dirty="0">
                <a:latin typeface="微软雅黑" pitchFamily="34" charset="-122"/>
                <a:ea typeface="微软雅黑" pitchFamily="34" charset="-122"/>
              </a:rPr>
              <a:t>燃烧测试</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产品有</a:t>
            </a:r>
            <a:r>
              <a:rPr lang="en-US" altLang="zh-CN" sz="1600" kern="1200" dirty="0">
                <a:latin typeface="微软雅黑" pitchFamily="34" charset="-122"/>
                <a:ea typeface="微软雅黑" pitchFamily="34" charset="-122"/>
              </a:rPr>
              <a:t>1</a:t>
            </a:r>
            <a:r>
              <a:rPr lang="zh-CN" altLang="en-US" sz="1600" kern="1200" dirty="0">
                <a:latin typeface="微软雅黑" pitchFamily="34" charset="-122"/>
                <a:ea typeface="微软雅黑" pitchFamily="34" charset="-122"/>
              </a:rPr>
              <a:t>对、</a:t>
            </a:r>
            <a:r>
              <a:rPr lang="en-US" altLang="zh-CN" sz="1600" kern="1200" dirty="0">
                <a:latin typeface="微软雅黑" pitchFamily="34" charset="-122"/>
                <a:ea typeface="微软雅黑" pitchFamily="34" charset="-122"/>
              </a:rPr>
              <a:t>2</a:t>
            </a:r>
            <a:r>
              <a:rPr lang="zh-CN" altLang="en-US" sz="1600" kern="1200" dirty="0">
                <a:latin typeface="微软雅黑" pitchFamily="34" charset="-122"/>
                <a:ea typeface="微软雅黑" pitchFamily="34" charset="-122"/>
              </a:rPr>
              <a:t>对、</a:t>
            </a:r>
            <a:r>
              <a:rPr lang="en-US" altLang="zh-CN" sz="1600" kern="1200" dirty="0">
                <a:latin typeface="微软雅黑" pitchFamily="34" charset="-122"/>
                <a:ea typeface="微软雅黑" pitchFamily="34" charset="-122"/>
              </a:rPr>
              <a:t>4</a:t>
            </a:r>
            <a:r>
              <a:rPr lang="zh-CN" altLang="en-US" sz="1600" kern="1200" dirty="0">
                <a:latin typeface="微软雅黑" pitchFamily="34" charset="-122"/>
                <a:ea typeface="微软雅黑" pitchFamily="34" charset="-122"/>
              </a:rPr>
              <a:t>对可供选择</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E:\work\培训资料\综合布线图片\数据线缆\跳线\caa01e.jpg"/>
          <p:cNvPicPr>
            <a:picLocks noChangeAspect="1" noChangeArrowheads="1"/>
          </p:cNvPicPr>
          <p:nvPr/>
        </p:nvPicPr>
        <p:blipFill>
          <a:blip r:embed="rId2" cstate="print"/>
          <a:srcRect/>
          <a:stretch>
            <a:fillRect/>
          </a:stretch>
        </p:blipFill>
        <p:spPr bwMode="auto">
          <a:xfrm>
            <a:off x="1308111" y="1739888"/>
            <a:ext cx="1831988" cy="1831988"/>
          </a:xfrm>
          <a:prstGeom prst="rect">
            <a:avLst/>
          </a:prstGeom>
          <a:noFill/>
        </p:spPr>
      </p:pic>
      <p:pic>
        <p:nvPicPr>
          <p:cNvPr id="3" name="Picture 4" descr="E:\work\培训资料\综合布线图片\数据线缆\跳线\cab14.jpg"/>
          <p:cNvPicPr>
            <a:picLocks noChangeAspect="1" noChangeArrowheads="1"/>
          </p:cNvPicPr>
          <p:nvPr/>
        </p:nvPicPr>
        <p:blipFill>
          <a:blip r:embed="rId3" cstate="print"/>
          <a:srcRect/>
          <a:stretch>
            <a:fillRect/>
          </a:stretch>
        </p:blipFill>
        <p:spPr bwMode="auto">
          <a:xfrm>
            <a:off x="3729048" y="1739888"/>
            <a:ext cx="1831988" cy="1831988"/>
          </a:xfrm>
          <a:prstGeom prst="rect">
            <a:avLst/>
          </a:prstGeom>
          <a:noFill/>
        </p:spPr>
      </p:pic>
      <p:pic>
        <p:nvPicPr>
          <p:cNvPr id="4" name="Picture 5" descr="E:\work\培训资料\综合布线图片\数据线缆\跳线\cac11.jpg"/>
          <p:cNvPicPr>
            <a:picLocks noChangeAspect="1" noChangeArrowheads="1"/>
          </p:cNvPicPr>
          <p:nvPr/>
        </p:nvPicPr>
        <p:blipFill>
          <a:blip r:embed="rId4" cstate="print"/>
          <a:srcRect/>
          <a:stretch>
            <a:fillRect/>
          </a:stretch>
        </p:blipFill>
        <p:spPr bwMode="auto">
          <a:xfrm>
            <a:off x="6169036" y="1739888"/>
            <a:ext cx="1831988" cy="1831988"/>
          </a:xfrm>
          <a:prstGeom prst="rect">
            <a:avLst/>
          </a:prstGeom>
          <a:noFill/>
        </p:spPr>
      </p:pic>
      <p:pic>
        <p:nvPicPr>
          <p:cNvPr id="5" name="Picture 6" descr="E:\work\培训资料\综合布线图片\数据线缆\跳线\cac11.jpg"/>
          <p:cNvPicPr>
            <a:picLocks noChangeAspect="1" noChangeArrowheads="1"/>
          </p:cNvPicPr>
          <p:nvPr/>
        </p:nvPicPr>
        <p:blipFill>
          <a:blip r:embed="rId4" cstate="print"/>
          <a:srcRect/>
          <a:stretch>
            <a:fillRect/>
          </a:stretch>
        </p:blipFill>
        <p:spPr bwMode="auto">
          <a:xfrm>
            <a:off x="2487623" y="3929066"/>
            <a:ext cx="1831988" cy="1831988"/>
          </a:xfrm>
          <a:prstGeom prst="rect">
            <a:avLst/>
          </a:prstGeom>
          <a:noFill/>
        </p:spPr>
      </p:pic>
      <p:pic>
        <p:nvPicPr>
          <p:cNvPr id="6" name="Picture 7" descr="E:\work\培训资料\综合布线图片\数据线缆\跳线\cac44.jpg"/>
          <p:cNvPicPr>
            <a:picLocks noChangeAspect="1" noChangeArrowheads="1"/>
          </p:cNvPicPr>
          <p:nvPr/>
        </p:nvPicPr>
        <p:blipFill>
          <a:blip r:embed="rId5" cstate="print"/>
          <a:srcRect/>
          <a:stretch>
            <a:fillRect/>
          </a:stretch>
        </p:blipFill>
        <p:spPr bwMode="auto">
          <a:xfrm>
            <a:off x="4938723" y="3929066"/>
            <a:ext cx="1831988" cy="1831988"/>
          </a:xfrm>
          <a:prstGeom prst="rect">
            <a:avLst/>
          </a:prstGeom>
          <a:noFill/>
        </p:spPr>
      </p:pic>
      <p:sp>
        <p:nvSpPr>
          <p:cNvPr id="7" name="Rectangle 2"/>
          <p:cNvSpPr txBox="1">
            <a:spLocks noChangeArrowheads="1"/>
          </p:cNvSpPr>
          <p:nvPr/>
        </p:nvSpPr>
        <p:spPr>
          <a:xfrm>
            <a:off x="446088" y="857232"/>
            <a:ext cx="8229600" cy="725487"/>
          </a:xfrm>
          <a:prstGeom prst="rect">
            <a:avLst/>
          </a:prstGeom>
        </p:spPr>
        <p:txBody>
          <a:bodyPr/>
          <a:lstStyle/>
          <a:p>
            <a:pPr marL="0" marR="0" lvl="0" indent="0" defTabSz="914400" eaLnBrk="1" latinLnBrk="0" hangingPunct="1">
              <a:lnSpc>
                <a:spcPct val="100000"/>
              </a:lnSpc>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语音</a:t>
            </a:r>
            <a:r>
              <a:rPr lang="en-US" altLang="zh-CN" sz="3200" b="1" dirty="0" smtClean="0">
                <a:solidFill>
                  <a:srgbClr val="C00000"/>
                </a:solidFill>
                <a:latin typeface="文鼎淹水体" pitchFamily="33" charset="-122"/>
                <a:ea typeface="文鼎淹水体" pitchFamily="33" charset="-122"/>
                <a:cs typeface="+mj-cs"/>
              </a:rPr>
              <a:t>/</a:t>
            </a:r>
            <a:r>
              <a:rPr lang="zh-CN" altLang="en-US" sz="3200" b="1" dirty="0" smtClean="0">
                <a:solidFill>
                  <a:srgbClr val="C00000"/>
                </a:solidFill>
                <a:latin typeface="文鼎淹水体" pitchFamily="33" charset="-122"/>
                <a:ea typeface="文鼎淹水体" pitchFamily="33" charset="-122"/>
                <a:cs typeface="+mj-cs"/>
              </a:rPr>
              <a:t>数据跳线 </a:t>
            </a:r>
            <a:endParaRPr lang="zh-CN" altLang="en-US" sz="3200" b="1" dirty="0">
              <a:solidFill>
                <a:srgbClr val="C00000"/>
              </a:solidFill>
              <a:latin typeface="文鼎淹水体" pitchFamily="33" charset="-122"/>
              <a:ea typeface="文鼎淹水体" pitchFamily="33" charset="-122"/>
              <a:cs typeface="+mj-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E:\work\培训资料\综合布线图片\数据线缆\工具\tla01.jpg"/>
          <p:cNvPicPr>
            <a:picLocks noChangeAspect="1" noChangeArrowheads="1"/>
          </p:cNvPicPr>
          <p:nvPr/>
        </p:nvPicPr>
        <p:blipFill>
          <a:blip r:embed="rId2" cstate="print"/>
          <a:srcRect/>
          <a:stretch>
            <a:fillRect/>
          </a:stretch>
        </p:blipFill>
        <p:spPr bwMode="auto">
          <a:xfrm>
            <a:off x="1214414" y="1714488"/>
            <a:ext cx="1782782" cy="1782782"/>
          </a:xfrm>
          <a:prstGeom prst="rect">
            <a:avLst/>
          </a:prstGeom>
          <a:noFill/>
        </p:spPr>
      </p:pic>
      <p:pic>
        <p:nvPicPr>
          <p:cNvPr id="3" name="Picture 5" descr="E:\work\培训资料\综合布线图片\数据线缆\工具\tlb01.jpg"/>
          <p:cNvPicPr>
            <a:picLocks noChangeAspect="1" noChangeArrowheads="1"/>
          </p:cNvPicPr>
          <p:nvPr/>
        </p:nvPicPr>
        <p:blipFill>
          <a:blip r:embed="rId3" cstate="print"/>
          <a:srcRect/>
          <a:stretch>
            <a:fillRect/>
          </a:stretch>
        </p:blipFill>
        <p:spPr bwMode="auto">
          <a:xfrm>
            <a:off x="6192814" y="1714488"/>
            <a:ext cx="1782782" cy="1782782"/>
          </a:xfrm>
          <a:prstGeom prst="rect">
            <a:avLst/>
          </a:prstGeom>
          <a:noFill/>
        </p:spPr>
      </p:pic>
      <p:pic>
        <p:nvPicPr>
          <p:cNvPr id="4" name="Picture 6" descr="E:\work\培训资料\综合布线图片\数据线缆\工具\tlb01.jpg"/>
          <p:cNvPicPr>
            <a:picLocks noChangeAspect="1" noChangeArrowheads="1"/>
          </p:cNvPicPr>
          <p:nvPr/>
        </p:nvPicPr>
        <p:blipFill>
          <a:blip r:embed="rId3" cstate="print"/>
          <a:srcRect/>
          <a:stretch>
            <a:fillRect/>
          </a:stretch>
        </p:blipFill>
        <p:spPr bwMode="auto">
          <a:xfrm>
            <a:off x="3675039" y="1714488"/>
            <a:ext cx="1782782" cy="1782782"/>
          </a:xfrm>
          <a:prstGeom prst="rect">
            <a:avLst/>
          </a:prstGeom>
          <a:noFill/>
        </p:spPr>
      </p:pic>
      <p:pic>
        <p:nvPicPr>
          <p:cNvPr id="5" name="Picture 7" descr="E:\work\培训资料\综合布线图片\数据线缆\工具\tlc02.jpg"/>
          <p:cNvPicPr>
            <a:picLocks noChangeAspect="1" noChangeArrowheads="1"/>
          </p:cNvPicPr>
          <p:nvPr/>
        </p:nvPicPr>
        <p:blipFill>
          <a:blip r:embed="rId4" cstate="print"/>
          <a:srcRect/>
          <a:stretch>
            <a:fillRect/>
          </a:stretch>
        </p:blipFill>
        <p:spPr bwMode="auto">
          <a:xfrm>
            <a:off x="2430439" y="3929066"/>
            <a:ext cx="1782782" cy="1782782"/>
          </a:xfrm>
          <a:prstGeom prst="rect">
            <a:avLst/>
          </a:prstGeom>
          <a:noFill/>
        </p:spPr>
      </p:pic>
      <p:pic>
        <p:nvPicPr>
          <p:cNvPr id="6" name="Picture 8" descr="E:\work\培训资料\综合布线图片\数据线缆\工具\tld01.jpg"/>
          <p:cNvPicPr>
            <a:picLocks noChangeAspect="1" noChangeArrowheads="1"/>
          </p:cNvPicPr>
          <p:nvPr/>
        </p:nvPicPr>
        <p:blipFill>
          <a:blip r:embed="rId5" cstate="print"/>
          <a:srcRect/>
          <a:stretch>
            <a:fillRect/>
          </a:stretch>
        </p:blipFill>
        <p:spPr bwMode="auto">
          <a:xfrm>
            <a:off x="4929164" y="3929066"/>
            <a:ext cx="1782782" cy="1782782"/>
          </a:xfrm>
          <a:prstGeom prst="rect">
            <a:avLst/>
          </a:prstGeom>
          <a:noFill/>
        </p:spPr>
      </p:pic>
      <p:sp>
        <p:nvSpPr>
          <p:cNvPr id="7" name="TextBox 6"/>
          <p:cNvSpPr txBox="1"/>
          <p:nvPr/>
        </p:nvSpPr>
        <p:spPr>
          <a:xfrm>
            <a:off x="2812996" y="928670"/>
            <a:ext cx="3596049" cy="646331"/>
          </a:xfrm>
          <a:prstGeom prst="rect">
            <a:avLst/>
          </a:prstGeom>
          <a:noFill/>
        </p:spPr>
        <p:txBody>
          <a:bodyPr wrap="none" rtlCol="0">
            <a:spAutoFit/>
          </a:bodyPr>
          <a:lstStyle/>
          <a:p>
            <a:r>
              <a:rPr lang="en-US" altLang="zh-CN" sz="3600" b="1" dirty="0" smtClean="0"/>
              <a:t>  </a:t>
            </a:r>
            <a:r>
              <a:rPr lang="en-US" altLang="zh-CN" sz="3200" b="1" dirty="0" smtClean="0">
                <a:solidFill>
                  <a:srgbClr val="C00000"/>
                </a:solidFill>
                <a:latin typeface="文鼎淹水体" pitchFamily="33" charset="-122"/>
                <a:ea typeface="文鼎淹水体" pitchFamily="33" charset="-122"/>
                <a:cs typeface="+mj-cs"/>
              </a:rPr>
              <a:t>Vcom</a:t>
            </a:r>
            <a:r>
              <a:rPr lang="zh-CN" altLang="en-US" sz="3200" b="1" dirty="0" smtClean="0">
                <a:solidFill>
                  <a:srgbClr val="C00000"/>
                </a:solidFill>
                <a:latin typeface="文鼎淹水体" pitchFamily="33" charset="-122"/>
                <a:ea typeface="文鼎淹水体" pitchFamily="33" charset="-122"/>
                <a:cs typeface="+mj-cs"/>
              </a:rPr>
              <a:t>工具系统   </a:t>
            </a:r>
            <a:endParaRPr lang="zh-CN" altLang="en-US" sz="3200" b="1" dirty="0">
              <a:solidFill>
                <a:srgbClr val="C00000"/>
              </a:solidFill>
              <a:latin typeface="文鼎淹水体" pitchFamily="33" charset="-122"/>
              <a:ea typeface="文鼎淹水体" pitchFamily="33" charset="-122"/>
              <a:cs typeface="+mj-cs"/>
            </a:endParaRPr>
          </a:p>
        </p:txBody>
      </p:sp>
      <p:sp>
        <p:nvSpPr>
          <p:cNvPr id="8" name="TextBox 7"/>
          <p:cNvSpPr txBox="1"/>
          <p:nvPr/>
        </p:nvSpPr>
        <p:spPr>
          <a:xfrm>
            <a:off x="1500166" y="3571876"/>
            <a:ext cx="1236236" cy="369332"/>
          </a:xfrm>
          <a:prstGeom prst="rect">
            <a:avLst/>
          </a:prstGeom>
          <a:noFill/>
        </p:spPr>
        <p:txBody>
          <a:bodyPr wrap="none" rtlCol="0">
            <a:spAutoFit/>
          </a:bodyPr>
          <a:lstStyle/>
          <a:p>
            <a:r>
              <a:rPr lang="en-US" altLang="zh-CN" dirty="0" smtClean="0"/>
              <a:t>1</a:t>
            </a:r>
            <a:r>
              <a:rPr lang="zh-CN" altLang="en-US" dirty="0" smtClean="0"/>
              <a:t>对打线刀</a:t>
            </a:r>
            <a:endParaRPr lang="zh-CN" altLang="en-US" dirty="0"/>
          </a:p>
        </p:txBody>
      </p:sp>
      <p:sp>
        <p:nvSpPr>
          <p:cNvPr id="9" name="TextBox 8"/>
          <p:cNvSpPr txBox="1"/>
          <p:nvPr/>
        </p:nvSpPr>
        <p:spPr>
          <a:xfrm>
            <a:off x="5214942" y="3571876"/>
            <a:ext cx="1236236" cy="369332"/>
          </a:xfrm>
          <a:prstGeom prst="rect">
            <a:avLst/>
          </a:prstGeom>
          <a:noFill/>
        </p:spPr>
        <p:txBody>
          <a:bodyPr wrap="none" rtlCol="0">
            <a:spAutoFit/>
          </a:bodyPr>
          <a:lstStyle/>
          <a:p>
            <a:r>
              <a:rPr lang="en-US" altLang="zh-CN" dirty="0" smtClean="0"/>
              <a:t>5</a:t>
            </a:r>
            <a:r>
              <a:rPr lang="zh-CN" altLang="en-US" dirty="0" smtClean="0"/>
              <a:t>对打线刀</a:t>
            </a:r>
            <a:endParaRPr lang="zh-CN" altLang="en-US" dirty="0"/>
          </a:p>
        </p:txBody>
      </p:sp>
      <p:sp>
        <p:nvSpPr>
          <p:cNvPr id="10" name="TextBox 9"/>
          <p:cNvSpPr txBox="1"/>
          <p:nvPr/>
        </p:nvSpPr>
        <p:spPr>
          <a:xfrm>
            <a:off x="2928926" y="5715016"/>
            <a:ext cx="877164" cy="369332"/>
          </a:xfrm>
          <a:prstGeom prst="rect">
            <a:avLst/>
          </a:prstGeom>
          <a:noFill/>
        </p:spPr>
        <p:txBody>
          <a:bodyPr wrap="none" rtlCol="0">
            <a:spAutoFit/>
          </a:bodyPr>
          <a:lstStyle/>
          <a:p>
            <a:r>
              <a:rPr lang="zh-CN" altLang="en-US" dirty="0" smtClean="0"/>
              <a:t>压线钳</a:t>
            </a:r>
            <a:endParaRPr lang="zh-CN" altLang="en-US" dirty="0"/>
          </a:p>
        </p:txBody>
      </p:sp>
      <p:sp>
        <p:nvSpPr>
          <p:cNvPr id="11" name="TextBox 10"/>
          <p:cNvSpPr txBox="1"/>
          <p:nvPr/>
        </p:nvSpPr>
        <p:spPr>
          <a:xfrm>
            <a:off x="5429256" y="5715016"/>
            <a:ext cx="877164" cy="369332"/>
          </a:xfrm>
          <a:prstGeom prst="rect">
            <a:avLst/>
          </a:prstGeom>
          <a:noFill/>
        </p:spPr>
        <p:txBody>
          <a:bodyPr wrap="none" rtlCol="0">
            <a:spAutoFit/>
          </a:bodyPr>
          <a:lstStyle/>
          <a:p>
            <a:r>
              <a:rPr lang="zh-CN" altLang="en-US" dirty="0" smtClean="0"/>
              <a:t>剥线刀</a:t>
            </a:r>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6610" name="Object 2"/>
          <p:cNvGraphicFramePr>
            <a:graphicFrameLocks noChangeAspect="1"/>
          </p:cNvGraphicFramePr>
          <p:nvPr/>
        </p:nvGraphicFramePr>
        <p:xfrm>
          <a:off x="917130" y="3000372"/>
          <a:ext cx="2285732" cy="1719541"/>
        </p:xfrm>
        <a:graphic>
          <a:graphicData uri="http://schemas.openxmlformats.org/presentationml/2006/ole">
            <mc:AlternateContent xmlns:mc="http://schemas.openxmlformats.org/markup-compatibility/2006">
              <mc:Choice xmlns:v="urn:schemas-microsoft-com:vml" Requires="v">
                <p:oleObj spid="_x0000_s196622" r:id="rId3" imgW="4885714" imgH="3677163" progId="PBrush">
                  <p:embed/>
                </p:oleObj>
              </mc:Choice>
              <mc:Fallback>
                <p:oleObj r:id="rId3" imgW="4885714" imgH="3677163" progId="PBrush">
                  <p:embed/>
                  <p:pic>
                    <p:nvPicPr>
                      <p:cNvPr id="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7130" y="3000372"/>
                        <a:ext cx="2285732" cy="171954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6611" name="Object 3"/>
          <p:cNvGraphicFramePr>
            <a:graphicFrameLocks noChangeAspect="1"/>
          </p:cNvGraphicFramePr>
          <p:nvPr/>
        </p:nvGraphicFramePr>
        <p:xfrm>
          <a:off x="3812729" y="2104766"/>
          <a:ext cx="1997743" cy="3019681"/>
        </p:xfrm>
        <a:graphic>
          <a:graphicData uri="http://schemas.openxmlformats.org/presentationml/2006/ole">
            <mc:AlternateContent xmlns:mc="http://schemas.openxmlformats.org/markup-compatibility/2006">
              <mc:Choice xmlns:v="urn:schemas-microsoft-com:vml" Requires="v">
                <p:oleObj spid="_x0000_s196623" r:id="rId5" imgW="3629532" imgH="5485714" progId="PBrush">
                  <p:embed/>
                </p:oleObj>
              </mc:Choice>
              <mc:Fallback>
                <p:oleObj r:id="rId5" imgW="3629532" imgH="5485714" progId="PBrush">
                  <p:embed/>
                  <p:pic>
                    <p:nvPicPr>
                      <p:cNvPr id="0"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2729" y="2104766"/>
                        <a:ext cx="1997743" cy="30196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6612" name="Object 4"/>
          <p:cNvGraphicFramePr>
            <a:graphicFrameLocks noChangeAspect="1"/>
          </p:cNvGraphicFramePr>
          <p:nvPr/>
        </p:nvGraphicFramePr>
        <p:xfrm>
          <a:off x="6403529" y="1857364"/>
          <a:ext cx="1811809" cy="4005272"/>
        </p:xfrm>
        <a:graphic>
          <a:graphicData uri="http://schemas.openxmlformats.org/presentationml/2006/ole">
            <mc:AlternateContent xmlns:mc="http://schemas.openxmlformats.org/markup-compatibility/2006">
              <mc:Choice xmlns:v="urn:schemas-microsoft-com:vml" Requires="v">
                <p:oleObj spid="_x0000_s196624" r:id="rId7" imgW="2666667" imgH="5896798" progId="PBrush">
                  <p:embed/>
                </p:oleObj>
              </mc:Choice>
              <mc:Fallback>
                <p:oleObj r:id="rId7" imgW="2666667" imgH="5896798" progId="PBrush">
                  <p:embed/>
                  <p:pic>
                    <p:nvPicPr>
                      <p:cNvPr id="0"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03529" y="1857364"/>
                        <a:ext cx="1811809" cy="4005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3071802" y="1068157"/>
            <a:ext cx="3000396" cy="584775"/>
          </a:xfrm>
          <a:prstGeom prst="rect">
            <a:avLst/>
          </a:prstGeom>
          <a:noFill/>
        </p:spPr>
        <p:txBody>
          <a:bodyPr wrap="square" rtlCol="0">
            <a:spAutoFit/>
          </a:bodyPr>
          <a:lstStyle/>
          <a:p>
            <a:r>
              <a:rPr lang="zh-CN" altLang="en-US" sz="3200" b="1" dirty="0" smtClean="0">
                <a:solidFill>
                  <a:srgbClr val="C00000"/>
                </a:solidFill>
                <a:latin typeface="文鼎淹水体" pitchFamily="33" charset="-122"/>
                <a:ea typeface="文鼎淹水体" pitchFamily="33" charset="-122"/>
                <a:cs typeface="+mj-cs"/>
              </a:rPr>
              <a:t>机柜系统</a:t>
            </a:r>
          </a:p>
        </p:txBody>
      </p:sp>
      <p:sp>
        <p:nvSpPr>
          <p:cNvPr id="6" name="TextBox 5"/>
          <p:cNvSpPr txBox="1"/>
          <p:nvPr/>
        </p:nvSpPr>
        <p:spPr>
          <a:xfrm>
            <a:off x="985464" y="4819934"/>
            <a:ext cx="2236510"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挂墙柜（焊接或组装）</a:t>
            </a:r>
            <a:endParaRPr lang="zh-CN" altLang="en-US" sz="1600" dirty="0">
              <a:latin typeface="微软雅黑" pitchFamily="34" charset="-122"/>
              <a:ea typeface="微软雅黑" pitchFamily="34" charset="-122"/>
            </a:endParaRPr>
          </a:p>
        </p:txBody>
      </p:sp>
      <p:sp>
        <p:nvSpPr>
          <p:cNvPr id="7" name="TextBox 6"/>
          <p:cNvSpPr txBox="1"/>
          <p:nvPr/>
        </p:nvSpPr>
        <p:spPr>
          <a:xfrm>
            <a:off x="4124176" y="5229200"/>
            <a:ext cx="2236510"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落地柜（焊接或组装）</a:t>
            </a:r>
            <a:endParaRPr lang="zh-CN" altLang="en-US" sz="1600" dirty="0">
              <a:latin typeface="微软雅黑" pitchFamily="34" charset="-122"/>
              <a:ea typeface="微软雅黑" pitchFamily="34" charset="-122"/>
            </a:endParaRPr>
          </a:p>
        </p:txBody>
      </p:sp>
      <p:sp>
        <p:nvSpPr>
          <p:cNvPr id="9" name="云形 8"/>
          <p:cNvSpPr/>
          <p:nvPr/>
        </p:nvSpPr>
        <p:spPr bwMode="auto">
          <a:xfrm rot="21157200">
            <a:off x="629618" y="1588080"/>
            <a:ext cx="2822046" cy="1434197"/>
          </a:xfrm>
          <a:prstGeom prst="cloud">
            <a:avLst/>
          </a:prstGeom>
          <a:solidFill>
            <a:schemeClr val="accent1"/>
          </a:solidFill>
          <a:ln w="19050" cap="flat" cmpd="sng" algn="ctr">
            <a:solidFill>
              <a:srgbClr val="7030A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ltLang="zh-CN" dirty="0" smtClean="0"/>
          </a:p>
          <a:p>
            <a:endParaRPr lang="en-US" altLang="zh-CN" dirty="0" smtClean="0"/>
          </a:p>
          <a:p>
            <a:r>
              <a:rPr lang="zh-CN" altLang="en-US" sz="1600" dirty="0" smtClean="0">
                <a:solidFill>
                  <a:srgbClr val="FF0066"/>
                </a:solidFill>
                <a:latin typeface="微软雅黑" pitchFamily="34" charset="-122"/>
                <a:ea typeface="微软雅黑" pitchFamily="34" charset="-122"/>
              </a:rPr>
              <a:t>机柜的高度以</a:t>
            </a:r>
            <a:r>
              <a:rPr lang="en-US" altLang="zh-CN" sz="1600" dirty="0" smtClean="0">
                <a:solidFill>
                  <a:srgbClr val="FF0066"/>
                </a:solidFill>
                <a:latin typeface="微软雅黑" pitchFamily="34" charset="-122"/>
                <a:ea typeface="微软雅黑" pitchFamily="34" charset="-122"/>
              </a:rPr>
              <a:t>U</a:t>
            </a:r>
            <a:r>
              <a:rPr lang="zh-CN" altLang="en-US" sz="1600" dirty="0" smtClean="0">
                <a:solidFill>
                  <a:srgbClr val="FF0066"/>
                </a:solidFill>
                <a:latin typeface="微软雅黑" pitchFamily="34" charset="-122"/>
                <a:ea typeface="微软雅黑" pitchFamily="34" charset="-122"/>
              </a:rPr>
              <a:t>来计量</a:t>
            </a:r>
            <a:r>
              <a:rPr lang="en-US" altLang="zh-CN" sz="1600" dirty="0" smtClean="0">
                <a:solidFill>
                  <a:srgbClr val="FF0066"/>
                </a:solidFill>
                <a:latin typeface="微软雅黑" pitchFamily="34" charset="-122"/>
                <a:ea typeface="微软雅黑" pitchFamily="34" charset="-122"/>
              </a:rPr>
              <a:t>,</a:t>
            </a:r>
          </a:p>
          <a:p>
            <a:r>
              <a:rPr lang="zh-CN" altLang="en-US" sz="1600" dirty="0" smtClean="0">
                <a:solidFill>
                  <a:srgbClr val="FF0066"/>
                </a:solidFill>
                <a:latin typeface="微软雅黑" pitchFamily="34" charset="-122"/>
                <a:ea typeface="微软雅黑" pitchFamily="34" charset="-122"/>
              </a:rPr>
              <a:t>标准机柜一般为</a:t>
            </a:r>
            <a:r>
              <a:rPr lang="en-US" altLang="zh-CN" sz="1600" dirty="0" smtClean="0">
                <a:solidFill>
                  <a:srgbClr val="FF0066"/>
                </a:solidFill>
                <a:latin typeface="微软雅黑" pitchFamily="34" charset="-122"/>
                <a:ea typeface="微软雅黑" pitchFamily="34" charset="-122"/>
              </a:rPr>
              <a:t>42U</a:t>
            </a:r>
          </a:p>
          <a:p>
            <a:r>
              <a:rPr lang="en-US" altLang="zh-CN" sz="1600" dirty="0" smtClean="0">
                <a:solidFill>
                  <a:srgbClr val="FF0066"/>
                </a:solidFill>
                <a:latin typeface="微软雅黑" pitchFamily="34" charset="-122"/>
                <a:ea typeface="微软雅黑" pitchFamily="34" charset="-122"/>
              </a:rPr>
              <a:t>1U=4.445cm</a:t>
            </a:r>
            <a:endParaRPr lang="zh-CN" altLang="en-US" sz="1600" dirty="0" smtClean="0">
              <a:solidFill>
                <a:srgbClr val="FF0066"/>
              </a:solidFill>
              <a:latin typeface="微软雅黑" pitchFamily="34" charset="-122"/>
              <a:ea typeface="微软雅黑"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charset="0"/>
              <a:ea typeface="宋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908720"/>
            <a:ext cx="8229600" cy="4968205"/>
          </a:xfrm>
        </p:spPr>
        <p:txBody>
          <a:bodyPr/>
          <a:lstStyle/>
          <a:p>
            <a:pPr>
              <a:lnSpc>
                <a:spcPct val="150000"/>
              </a:lnSpc>
              <a:buNone/>
            </a:pPr>
            <a:r>
              <a:rPr lang="zh-CN" altLang="en-US" sz="2400" b="1" dirty="0" smtClean="0">
                <a:latin typeface="微软雅黑" pitchFamily="34" charset="-122"/>
                <a:ea typeface="微软雅黑" pitchFamily="34" charset="-122"/>
              </a:rPr>
              <a:t>浅谈各级别双绞线的性能及应用</a:t>
            </a:r>
            <a:endParaRPr lang="en-US" altLang="zh-CN" sz="2400" b="1" dirty="0" smtClean="0">
              <a:latin typeface="微软雅黑" pitchFamily="34" charset="-122"/>
              <a:ea typeface="微软雅黑" pitchFamily="34" charset="-122"/>
            </a:endParaRPr>
          </a:p>
          <a:p>
            <a:pPr>
              <a:lnSpc>
                <a:spcPct val="150000"/>
              </a:lnSpc>
              <a:buNone/>
            </a:pPr>
            <a:r>
              <a:rPr lang="en-US" altLang="zh-CN" sz="1600" b="1" dirty="0" smtClean="0">
                <a:solidFill>
                  <a:srgbClr val="0066FF"/>
                </a:solidFill>
                <a:latin typeface="微软雅黑" pitchFamily="34" charset="-122"/>
                <a:ea typeface="微软雅黑" pitchFamily="34" charset="-122"/>
              </a:rPr>
              <a:t>  1</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—CAT1</a:t>
            </a:r>
          </a:p>
          <a:p>
            <a:pPr lvl="1">
              <a:lnSpc>
                <a:spcPct val="150000"/>
              </a:lnSpc>
              <a:buNone/>
            </a:pPr>
            <a:r>
              <a:rPr lang="zh-CN" altLang="en-US" sz="1400" dirty="0" smtClean="0">
                <a:latin typeface="+mn-ea"/>
              </a:rPr>
              <a:t>电缆最高频率带宽是</a:t>
            </a:r>
            <a:r>
              <a:rPr lang="en-US" altLang="zh-CN" sz="1400" dirty="0" smtClean="0">
                <a:latin typeface="+mn-ea"/>
              </a:rPr>
              <a:t>750kHz</a:t>
            </a:r>
            <a:r>
              <a:rPr lang="zh-CN" altLang="en-US" sz="1400" dirty="0" smtClean="0">
                <a:latin typeface="+mn-ea"/>
              </a:rPr>
              <a:t>，用于报警系统或只用于语音系统。</a:t>
            </a:r>
            <a:endParaRPr lang="en-US" altLang="zh-CN" sz="1400" dirty="0" smtClean="0">
              <a:latin typeface="+mn-ea"/>
            </a:endParaRPr>
          </a:p>
          <a:p>
            <a:pPr>
              <a:lnSpc>
                <a:spcPct val="150000"/>
              </a:lnSpc>
              <a:buNone/>
            </a:pPr>
            <a:r>
              <a:rPr lang="en-US" altLang="zh-CN" sz="1600" b="1" dirty="0" smtClean="0">
                <a:solidFill>
                  <a:srgbClr val="0066FF"/>
                </a:solidFill>
                <a:latin typeface="微软雅黑" pitchFamily="34" charset="-122"/>
                <a:ea typeface="微软雅黑" pitchFamily="34" charset="-122"/>
              </a:rPr>
              <a:t>  2</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—CAT2</a:t>
            </a:r>
          </a:p>
          <a:p>
            <a:pPr lvl="1">
              <a:lnSpc>
                <a:spcPct val="150000"/>
              </a:lnSpc>
              <a:buNone/>
            </a:pPr>
            <a:r>
              <a:rPr lang="zh-CN" altLang="en-US" sz="1400" dirty="0" smtClean="0">
                <a:latin typeface="+mn-ea"/>
              </a:rPr>
              <a:t>电缆最高频率带宽是</a:t>
            </a:r>
            <a:r>
              <a:rPr lang="en-US" altLang="zh-CN" sz="1400" dirty="0" smtClean="0">
                <a:latin typeface="+mn-ea"/>
              </a:rPr>
              <a:t>1MHz</a:t>
            </a:r>
            <a:r>
              <a:rPr lang="zh-CN" altLang="en-US" sz="1400" dirty="0" smtClean="0">
                <a:latin typeface="+mn-ea"/>
              </a:rPr>
              <a:t>，用于语音和</a:t>
            </a:r>
            <a:r>
              <a:rPr lang="en-US" altLang="zh-CN" sz="1400" dirty="0" smtClean="0">
                <a:latin typeface="+mn-ea"/>
              </a:rPr>
              <a:t>EIA-232</a:t>
            </a:r>
            <a:r>
              <a:rPr lang="zh-CN" altLang="en-US" sz="1400" dirty="0" smtClean="0">
                <a:latin typeface="+mn-ea"/>
              </a:rPr>
              <a:t>系统。</a:t>
            </a:r>
            <a:endParaRPr lang="en-US" altLang="zh-CN" sz="1400" dirty="0" smtClean="0">
              <a:latin typeface="+mn-ea"/>
            </a:endParaRPr>
          </a:p>
          <a:p>
            <a:pPr>
              <a:lnSpc>
                <a:spcPct val="150000"/>
              </a:lnSpc>
              <a:buNone/>
            </a:pPr>
            <a:r>
              <a:rPr lang="en-US" altLang="zh-CN" sz="1600" b="1" dirty="0" smtClean="0">
                <a:solidFill>
                  <a:srgbClr val="0066FF"/>
                </a:solidFill>
                <a:latin typeface="微软雅黑" pitchFamily="34" charset="-122"/>
                <a:ea typeface="微软雅黑" pitchFamily="34" charset="-122"/>
              </a:rPr>
              <a:t>  3</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—CAT3</a:t>
            </a:r>
          </a:p>
          <a:p>
            <a:pPr lvl="1">
              <a:lnSpc>
                <a:spcPct val="150000"/>
              </a:lnSpc>
              <a:buNone/>
            </a:pPr>
            <a:r>
              <a:rPr lang="zh-CN" altLang="en-US" sz="1400" dirty="0" smtClean="0">
                <a:latin typeface="+mn-ea"/>
              </a:rPr>
              <a:t>电缆最高频率带宽是</a:t>
            </a:r>
            <a:r>
              <a:rPr lang="en-US" altLang="zh-CN" sz="1400" dirty="0" smtClean="0">
                <a:latin typeface="+mn-ea"/>
              </a:rPr>
              <a:t>16MHz</a:t>
            </a:r>
            <a:r>
              <a:rPr lang="zh-CN" altLang="en-US" sz="1400" dirty="0" smtClean="0">
                <a:latin typeface="+mn-ea"/>
              </a:rPr>
              <a:t>，主要用于</a:t>
            </a:r>
            <a:r>
              <a:rPr lang="en-US" altLang="zh-CN" sz="1400" dirty="0" smtClean="0">
                <a:latin typeface="+mn-ea"/>
              </a:rPr>
              <a:t>10base—T</a:t>
            </a:r>
            <a:r>
              <a:rPr lang="zh-CN" altLang="en-US" sz="1400" dirty="0" smtClean="0">
                <a:latin typeface="+mn-ea"/>
              </a:rPr>
              <a:t>，用于语音、</a:t>
            </a:r>
            <a:r>
              <a:rPr lang="en-US" altLang="zh-CN" sz="1400" dirty="0" smtClean="0">
                <a:latin typeface="+mn-ea"/>
              </a:rPr>
              <a:t>10Mbps</a:t>
            </a:r>
            <a:r>
              <a:rPr lang="zh-CN" altLang="en-US" sz="1400" dirty="0" smtClean="0">
                <a:latin typeface="+mn-ea"/>
              </a:rPr>
              <a:t>的以太网</a:t>
            </a:r>
            <a:endParaRPr lang="en-US" altLang="zh-CN" sz="1400" dirty="0" smtClean="0">
              <a:latin typeface="+mn-ea"/>
            </a:endParaRPr>
          </a:p>
          <a:p>
            <a:pPr lvl="1">
              <a:lnSpc>
                <a:spcPct val="150000"/>
              </a:lnSpc>
              <a:buNone/>
            </a:pPr>
            <a:r>
              <a:rPr lang="zh-CN" altLang="en-US" sz="1400" dirty="0" smtClean="0">
                <a:latin typeface="+mn-ea"/>
              </a:rPr>
              <a:t>和</a:t>
            </a:r>
            <a:r>
              <a:rPr lang="en-US" altLang="zh-CN" sz="1400" dirty="0" smtClean="0">
                <a:latin typeface="+mn-ea"/>
              </a:rPr>
              <a:t>4Mbps</a:t>
            </a:r>
            <a:r>
              <a:rPr lang="zh-CN" altLang="en-US" sz="1400" dirty="0" smtClean="0">
                <a:latin typeface="+mn-ea"/>
              </a:rPr>
              <a:t>令牌环，目前市场上的</a:t>
            </a:r>
            <a:r>
              <a:rPr lang="en-US" altLang="zh-CN" sz="1400" dirty="0" smtClean="0">
                <a:latin typeface="+mn-ea"/>
              </a:rPr>
              <a:t>3</a:t>
            </a:r>
            <a:r>
              <a:rPr lang="zh-CN" altLang="en-US" sz="1400" dirty="0" smtClean="0">
                <a:latin typeface="+mn-ea"/>
              </a:rPr>
              <a:t>类双绞线产品只有用于语音主干布线的</a:t>
            </a:r>
            <a:r>
              <a:rPr lang="en-US" altLang="zh-CN" sz="1400" dirty="0" smtClean="0">
                <a:latin typeface="+mn-ea"/>
              </a:rPr>
              <a:t>3</a:t>
            </a:r>
            <a:r>
              <a:rPr lang="zh-CN" altLang="en-US" sz="1400" dirty="0" smtClean="0">
                <a:latin typeface="+mn-ea"/>
              </a:rPr>
              <a:t>类大对数</a:t>
            </a:r>
            <a:endParaRPr lang="en-US" altLang="zh-CN" sz="1400" dirty="0" smtClean="0">
              <a:latin typeface="+mn-ea"/>
            </a:endParaRPr>
          </a:p>
          <a:p>
            <a:pPr lvl="1">
              <a:lnSpc>
                <a:spcPct val="150000"/>
              </a:lnSpc>
              <a:buNone/>
            </a:pPr>
            <a:r>
              <a:rPr lang="zh-CN" altLang="en-US" sz="1400" dirty="0" smtClean="0">
                <a:latin typeface="+mn-ea"/>
              </a:rPr>
              <a:t>电缆及相关配线设备</a:t>
            </a:r>
            <a:endParaRPr lang="en-US" altLang="zh-CN" sz="1400" dirty="0" smtClean="0">
              <a:latin typeface="+mn-ea"/>
            </a:endParaRPr>
          </a:p>
          <a:p>
            <a:pPr>
              <a:lnSpc>
                <a:spcPct val="150000"/>
              </a:lnSpc>
              <a:buNone/>
            </a:pPr>
            <a:r>
              <a:rPr lang="en-US" altLang="zh-CN" sz="1600" b="1" dirty="0" smtClean="0">
                <a:solidFill>
                  <a:srgbClr val="0066FF"/>
                </a:solidFill>
                <a:latin typeface="微软雅黑" pitchFamily="34" charset="-122"/>
                <a:ea typeface="微软雅黑" pitchFamily="34" charset="-122"/>
              </a:rPr>
              <a:t>  4</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—CAT4</a:t>
            </a:r>
          </a:p>
          <a:p>
            <a:pPr lvl="1">
              <a:lnSpc>
                <a:spcPct val="150000"/>
              </a:lnSpc>
              <a:buNone/>
            </a:pPr>
            <a:r>
              <a:rPr lang="zh-CN" altLang="en-US" sz="1400" dirty="0" smtClean="0">
                <a:latin typeface="微软雅黑" pitchFamily="34" charset="-122"/>
                <a:ea typeface="微软雅黑" pitchFamily="34" charset="-122"/>
              </a:rPr>
              <a:t>电缆最高频率带宽为</a:t>
            </a:r>
            <a:r>
              <a:rPr lang="en-US" altLang="zh-CN" sz="1400" dirty="0" smtClean="0">
                <a:latin typeface="微软雅黑" pitchFamily="34" charset="-122"/>
                <a:ea typeface="微软雅黑" pitchFamily="34" charset="-122"/>
              </a:rPr>
              <a:t>20MHz</a:t>
            </a:r>
            <a:r>
              <a:rPr lang="zh-CN" altLang="en-US" sz="1400" dirty="0" smtClean="0">
                <a:latin typeface="微软雅黑" pitchFamily="34" charset="-122"/>
                <a:ea typeface="微软雅黑" pitchFamily="34" charset="-122"/>
              </a:rPr>
              <a:t>，最高数据传输速率为</a:t>
            </a:r>
            <a:r>
              <a:rPr lang="en-US" altLang="zh-CN" sz="1400" dirty="0" smtClean="0">
                <a:latin typeface="微软雅黑" pitchFamily="34" charset="-122"/>
                <a:ea typeface="微软雅黑" pitchFamily="34" charset="-122"/>
              </a:rPr>
              <a:t>20Mbps</a:t>
            </a:r>
            <a:r>
              <a:rPr lang="zh-CN" altLang="en-US" sz="1400" dirty="0" smtClean="0">
                <a:latin typeface="微软雅黑" pitchFamily="34" charset="-122"/>
                <a:ea typeface="微软雅黑" pitchFamily="34" charset="-122"/>
              </a:rPr>
              <a:t>，主要应</a:t>
            </a:r>
            <a:endParaRPr lang="en-US" altLang="zh-CN" sz="1400" dirty="0" smtClean="0">
              <a:latin typeface="微软雅黑" pitchFamily="34" charset="-122"/>
              <a:ea typeface="微软雅黑" pitchFamily="34" charset="-122"/>
            </a:endParaRPr>
          </a:p>
          <a:p>
            <a:pPr lvl="1">
              <a:lnSpc>
                <a:spcPct val="150000"/>
              </a:lnSpc>
              <a:buNone/>
            </a:pPr>
            <a:r>
              <a:rPr lang="zh-CN" altLang="en-US" sz="1400" dirty="0" smtClean="0">
                <a:latin typeface="微软雅黑" pitchFamily="34" charset="-122"/>
                <a:ea typeface="微软雅黑" pitchFamily="34" charset="-122"/>
              </a:rPr>
              <a:t>用于语音、</a:t>
            </a:r>
            <a:r>
              <a:rPr lang="en-US" altLang="zh-CN" sz="1400" dirty="0" smtClean="0">
                <a:latin typeface="微软雅黑" pitchFamily="34" charset="-122"/>
                <a:ea typeface="微软雅黑" pitchFamily="34" charset="-122"/>
              </a:rPr>
              <a:t>10Mbps</a:t>
            </a:r>
            <a:r>
              <a:rPr lang="zh-CN" altLang="en-US" sz="1400" dirty="0" smtClean="0">
                <a:latin typeface="微软雅黑" pitchFamily="34" charset="-122"/>
                <a:ea typeface="微软雅黑" pitchFamily="34" charset="-122"/>
              </a:rPr>
              <a:t>的以太网和</a:t>
            </a:r>
            <a:r>
              <a:rPr lang="en-US" altLang="zh-CN" sz="1400" dirty="0" smtClean="0">
                <a:latin typeface="微软雅黑" pitchFamily="34" charset="-122"/>
                <a:ea typeface="微软雅黑" pitchFamily="34" charset="-122"/>
              </a:rPr>
              <a:t>16Mbps</a:t>
            </a:r>
            <a:r>
              <a:rPr lang="zh-CN" altLang="en-US" sz="1400" dirty="0" smtClean="0">
                <a:latin typeface="微软雅黑" pitchFamily="34" charset="-122"/>
                <a:ea typeface="微软雅黑" pitchFamily="34" charset="-122"/>
              </a:rPr>
              <a:t>令牌环</a:t>
            </a:r>
            <a:endParaRPr lang="en-US" altLang="zh-CN" sz="1400" dirty="0" smtClean="0">
              <a:latin typeface="微软雅黑" pitchFamily="34" charset="-122"/>
              <a:ea typeface="微软雅黑" pitchFamily="34" charset="-122"/>
            </a:endParaRPr>
          </a:p>
        </p:txBody>
      </p:sp>
      <p:sp>
        <p:nvSpPr>
          <p:cNvPr id="287745" name="plant"/>
          <p:cNvSpPr>
            <a:spLocks noEditPoints="1" noChangeArrowheads="1"/>
          </p:cNvSpPr>
          <p:nvPr/>
        </p:nvSpPr>
        <p:spPr bwMode="auto">
          <a:xfrm>
            <a:off x="7000892" y="4143380"/>
            <a:ext cx="1809750" cy="180975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10" end="10"/>
                                            </p:txEl>
                                          </p:spTgt>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3">
                                            <p:txEl>
                                              <p:pRg st="11" end="11"/>
                                            </p:txEl>
                                          </p:spTgt>
                                        </p:tgtEl>
                                        <p:attrNameLst>
                                          <p:attrName>style.visibility</p:attrName>
                                        </p:attrNameLst>
                                      </p:cBhvr>
                                      <p:to>
                                        <p:strVal val="visible"/>
                                      </p:to>
                                    </p:set>
                                    <p:anim calcmode="lin" valueType="num">
                                      <p:cBhvr additive="base">
                                        <p:cTn id="53"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446088" y="1052513"/>
            <a:ext cx="8229600" cy="725487"/>
          </a:xfrm>
          <a:prstGeom prst="rect">
            <a:avLst/>
          </a:prstGeom>
        </p:spPr>
        <p:txBody>
          <a:bodyPr/>
          <a:lstStyle/>
          <a:p>
            <a:pPr marL="0" marR="0" lvl="0" indent="0" defTabSz="914400" eaLnBrk="1" latinLnBrk="0" hangingPunct="1">
              <a:lnSpc>
                <a:spcPct val="100000"/>
              </a:lnSpc>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光纤布线系统</a:t>
            </a:r>
            <a:endParaRPr lang="zh-CN" altLang="en-US" sz="3200" b="1" dirty="0">
              <a:solidFill>
                <a:srgbClr val="C00000"/>
              </a:solidFill>
              <a:latin typeface="文鼎淹水体" pitchFamily="33" charset="-122"/>
              <a:ea typeface="文鼎淹水体" pitchFamily="33" charset="-122"/>
              <a:cs typeface="+mj-cs"/>
            </a:endParaRPr>
          </a:p>
        </p:txBody>
      </p:sp>
      <p:sp>
        <p:nvSpPr>
          <p:cNvPr id="4" name="Rectangle 3"/>
          <p:cNvSpPr txBox="1">
            <a:spLocks noChangeArrowheads="1"/>
          </p:cNvSpPr>
          <p:nvPr/>
        </p:nvSpPr>
        <p:spPr>
          <a:xfrm>
            <a:off x="1116013" y="1844675"/>
            <a:ext cx="7127875" cy="3960813"/>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altLang="zh-CN" sz="20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微软雅黑" pitchFamily="34" charset="-122"/>
                <a:ea typeface="微软雅黑" pitchFamily="34" charset="-122"/>
              </a:rPr>
              <a:t>     </a:t>
            </a:r>
            <a:r>
              <a:rPr kumimoji="0" lang="zh-CN" altLang="en-US" sz="20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微软雅黑" pitchFamily="34" charset="-122"/>
                <a:ea typeface="微软雅黑" pitchFamily="34" charset="-122"/>
              </a:rPr>
              <a:t>光纤解决方案，为客户提供一个高带宽、高传输系统的远距离传输系统，并且不受电磁干扰。此系统包括：</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光缆</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中心束管式铠装光缆、松套层绞式双铠装光缆 、自承式架空光缆 、室内单芯单元光缆 </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光纤跳线</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光纤配线架</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光纤盒</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光纤耦合器</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光纤头</a:t>
            </a:r>
            <a:endParaRPr lang="zh-CN" altLang="en-US" sz="16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257304" y="1142992"/>
            <a:ext cx="6672282" cy="71437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defRPr/>
            </a:pPr>
            <a:r>
              <a:rPr lang="zh-CN" altLang="en-US" sz="3200" b="1" dirty="0" smtClean="0">
                <a:solidFill>
                  <a:srgbClr val="C00000"/>
                </a:solidFill>
                <a:latin typeface="文鼎淹水体" pitchFamily="33" charset="-122"/>
                <a:ea typeface="文鼎淹水体" pitchFamily="33" charset="-122"/>
                <a:cs typeface="+mj-cs"/>
              </a:rPr>
              <a:t>光纤布线系统</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5"/>
          <p:cNvSpPr>
            <a:spLocks noChangeArrowheads="1"/>
          </p:cNvSpPr>
          <p:nvPr/>
        </p:nvSpPr>
        <p:spPr bwMode="auto">
          <a:xfrm>
            <a:off x="1347043" y="5000636"/>
            <a:ext cx="6537325" cy="66198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lIns="0" tIns="0" rIns="0" bIns="0" anchor="ctr"/>
          <a:lstStyle/>
          <a:p>
            <a:pPr algn="ctr"/>
            <a:r>
              <a:rPr lang="zh-CN" altLang="en-US" sz="3200" dirty="0">
                <a:solidFill>
                  <a:schemeClr val="tx1"/>
                </a:solidFill>
                <a:latin typeface="微软雅黑" pitchFamily="34" charset="-122"/>
                <a:ea typeface="微软雅黑" pitchFamily="34" charset="-122"/>
              </a:rPr>
              <a:t>光纤优点:</a:t>
            </a:r>
            <a:r>
              <a:rPr lang="zh-CN" altLang="en-US" sz="3200" dirty="0" smtClean="0">
                <a:solidFill>
                  <a:schemeClr val="tx1"/>
                </a:solidFill>
                <a:latin typeface="微软雅黑" pitchFamily="34" charset="-122"/>
                <a:ea typeface="微软雅黑" pitchFamily="34" charset="-122"/>
              </a:rPr>
              <a:t>长距离、高带宽、抗干扰</a:t>
            </a:r>
            <a:r>
              <a:rPr lang="zh-CN" altLang="en-US" sz="3200" i="1" dirty="0" smtClean="0">
                <a:solidFill>
                  <a:schemeClr val="tx1"/>
                </a:solidFill>
                <a:latin typeface="微软雅黑" pitchFamily="34" charset="-122"/>
                <a:ea typeface="微软雅黑" pitchFamily="34" charset="-122"/>
              </a:rPr>
              <a:t> </a:t>
            </a:r>
            <a:endParaRPr lang="zh-CN" altLang="en-US" sz="3200" i="1" dirty="0">
              <a:solidFill>
                <a:schemeClr val="tx1"/>
              </a:solidFill>
              <a:latin typeface="微软雅黑" pitchFamily="34" charset="-122"/>
              <a:ea typeface="微软雅黑" pitchFamily="34" charset="-122"/>
            </a:endParaRPr>
          </a:p>
        </p:txBody>
      </p:sp>
      <p:grpSp>
        <p:nvGrpSpPr>
          <p:cNvPr id="4" name="Group 6"/>
          <p:cNvGrpSpPr>
            <a:grpSpLocks/>
          </p:cNvGrpSpPr>
          <p:nvPr/>
        </p:nvGrpSpPr>
        <p:grpSpPr bwMode="auto">
          <a:xfrm>
            <a:off x="549275" y="2447927"/>
            <a:ext cx="7970838" cy="2060576"/>
            <a:chOff x="210" y="1728"/>
            <a:chExt cx="5315" cy="1298"/>
          </a:xfrm>
        </p:grpSpPr>
        <p:grpSp>
          <p:nvGrpSpPr>
            <p:cNvPr id="5" name="Group 7"/>
            <p:cNvGrpSpPr>
              <a:grpSpLocks/>
            </p:cNvGrpSpPr>
            <p:nvPr/>
          </p:nvGrpSpPr>
          <p:grpSpPr bwMode="auto">
            <a:xfrm>
              <a:off x="1797" y="1975"/>
              <a:ext cx="2104" cy="604"/>
              <a:chOff x="1797" y="1975"/>
              <a:chExt cx="2104" cy="604"/>
            </a:xfrm>
          </p:grpSpPr>
          <p:sp>
            <p:nvSpPr>
              <p:cNvPr id="24" name="Rectangle 8"/>
              <p:cNvSpPr>
                <a:spLocks noChangeArrowheads="1"/>
              </p:cNvSpPr>
              <p:nvPr/>
            </p:nvSpPr>
            <p:spPr bwMode="auto">
              <a:xfrm>
                <a:off x="1797" y="1975"/>
                <a:ext cx="2092" cy="54"/>
              </a:xfrm>
              <a:prstGeom prst="rect">
                <a:avLst/>
              </a:prstGeom>
              <a:solidFill>
                <a:schemeClr val="accent2"/>
              </a:solidFill>
              <a:ln w="12700">
                <a:solidFill>
                  <a:schemeClr val="tx1"/>
                </a:solidFill>
                <a:miter lim="800000"/>
                <a:headEnd/>
                <a:tailEnd/>
              </a:ln>
              <a:effectLst/>
            </p:spPr>
            <p:txBody>
              <a:bodyPr wrap="none" anchor="ctr"/>
              <a:lstStyle/>
              <a:p>
                <a:endParaRPr lang="zh-CN" altLang="en-US"/>
              </a:p>
            </p:txBody>
          </p:sp>
          <p:sp>
            <p:nvSpPr>
              <p:cNvPr id="25" name="Rectangle 9"/>
              <p:cNvSpPr>
                <a:spLocks noChangeArrowheads="1"/>
              </p:cNvSpPr>
              <p:nvPr/>
            </p:nvSpPr>
            <p:spPr bwMode="auto">
              <a:xfrm>
                <a:off x="1809" y="2525"/>
                <a:ext cx="2092" cy="54"/>
              </a:xfrm>
              <a:prstGeom prst="rect">
                <a:avLst/>
              </a:prstGeom>
              <a:solidFill>
                <a:schemeClr val="accent2"/>
              </a:solidFill>
              <a:ln w="12700">
                <a:solidFill>
                  <a:schemeClr val="tx1"/>
                </a:solidFill>
                <a:miter lim="800000"/>
                <a:headEnd/>
                <a:tailEnd/>
              </a:ln>
              <a:effectLst/>
            </p:spPr>
            <p:txBody>
              <a:bodyPr wrap="none" anchor="ctr"/>
              <a:lstStyle/>
              <a:p>
                <a:endParaRPr lang="zh-CN" altLang="en-US"/>
              </a:p>
            </p:txBody>
          </p:sp>
        </p:grpSp>
        <p:sp>
          <p:nvSpPr>
            <p:cNvPr id="6" name="Rectangle 10"/>
            <p:cNvSpPr>
              <a:spLocks noChangeArrowheads="1"/>
            </p:cNvSpPr>
            <p:nvPr/>
          </p:nvSpPr>
          <p:spPr bwMode="auto">
            <a:xfrm>
              <a:off x="1501" y="2061"/>
              <a:ext cx="1332" cy="436"/>
            </a:xfrm>
            <a:prstGeom prst="rect">
              <a:avLst/>
            </a:prstGeom>
            <a:solidFill>
              <a:srgbClr val="FFFF00"/>
            </a:solidFill>
            <a:ln w="12700">
              <a:solidFill>
                <a:schemeClr val="tx1"/>
              </a:solidFill>
              <a:miter lim="800000"/>
              <a:headEnd/>
              <a:tailEnd/>
            </a:ln>
            <a:effectLst/>
          </p:spPr>
          <p:txBody>
            <a:bodyPr wrap="none" anchor="ctr"/>
            <a:lstStyle/>
            <a:p>
              <a:endParaRPr lang="zh-CN" altLang="en-US"/>
            </a:p>
          </p:txBody>
        </p:sp>
        <p:sp>
          <p:nvSpPr>
            <p:cNvPr id="7" name="Rectangle 11"/>
            <p:cNvSpPr>
              <a:spLocks noChangeArrowheads="1"/>
            </p:cNvSpPr>
            <p:nvPr/>
          </p:nvSpPr>
          <p:spPr bwMode="auto">
            <a:xfrm>
              <a:off x="321" y="2241"/>
              <a:ext cx="2512" cy="76"/>
            </a:xfrm>
            <a:prstGeom prst="rect">
              <a:avLst/>
            </a:prstGeom>
            <a:solidFill>
              <a:schemeClr val="bg1"/>
            </a:solidFill>
            <a:ln w="12700">
              <a:solidFill>
                <a:schemeClr val="tx1"/>
              </a:solidFill>
              <a:miter lim="800000"/>
              <a:headEnd/>
              <a:tailEnd/>
            </a:ln>
            <a:effectLst/>
          </p:spPr>
          <p:txBody>
            <a:bodyPr wrap="none" anchor="ctr"/>
            <a:lstStyle/>
            <a:p>
              <a:endParaRPr lang="zh-CN" altLang="en-US"/>
            </a:p>
          </p:txBody>
        </p:sp>
        <p:sp>
          <p:nvSpPr>
            <p:cNvPr id="8" name="Freeform 12"/>
            <p:cNvSpPr>
              <a:spLocks/>
            </p:cNvSpPr>
            <p:nvPr/>
          </p:nvSpPr>
          <p:spPr bwMode="auto">
            <a:xfrm>
              <a:off x="572" y="1923"/>
              <a:ext cx="1171" cy="169"/>
            </a:xfrm>
            <a:custGeom>
              <a:avLst/>
              <a:gdLst/>
              <a:ahLst/>
              <a:cxnLst>
                <a:cxn ang="0">
                  <a:pos x="1170" y="120"/>
                </a:cxn>
                <a:cxn ang="0">
                  <a:pos x="1170" y="0"/>
                </a:cxn>
                <a:cxn ang="0">
                  <a:pos x="808" y="0"/>
                </a:cxn>
                <a:cxn ang="0">
                  <a:pos x="702" y="168"/>
                </a:cxn>
                <a:cxn ang="0">
                  <a:pos x="0" y="168"/>
                </a:cxn>
              </a:cxnLst>
              <a:rect l="0" t="0" r="r" b="b"/>
              <a:pathLst>
                <a:path w="1171" h="169">
                  <a:moveTo>
                    <a:pt x="1170" y="120"/>
                  </a:moveTo>
                  <a:lnTo>
                    <a:pt x="1170" y="0"/>
                  </a:lnTo>
                  <a:lnTo>
                    <a:pt x="808" y="0"/>
                  </a:lnTo>
                  <a:lnTo>
                    <a:pt x="702" y="168"/>
                  </a:lnTo>
                  <a:lnTo>
                    <a:pt x="0" y="168"/>
                  </a:lnTo>
                </a:path>
              </a:pathLst>
            </a:custGeom>
            <a:noFill/>
            <a:ln w="12700" cap="rnd" cmpd="sng">
              <a:solidFill>
                <a:schemeClr val="tx1"/>
              </a:solidFill>
              <a:prstDash val="solid"/>
              <a:round/>
              <a:headEnd type="none" w="sm" len="sm"/>
              <a:tailEnd type="none" w="sm" len="sm"/>
            </a:ln>
            <a:effectLst/>
          </p:spPr>
          <p:txBody>
            <a:bodyPr/>
            <a:lstStyle/>
            <a:p>
              <a:endParaRPr lang="zh-CN" altLang="en-US"/>
            </a:p>
          </p:txBody>
        </p:sp>
        <p:sp>
          <p:nvSpPr>
            <p:cNvPr id="9" name="Freeform 13"/>
            <p:cNvSpPr>
              <a:spLocks/>
            </p:cNvSpPr>
            <p:nvPr/>
          </p:nvSpPr>
          <p:spPr bwMode="auto">
            <a:xfrm>
              <a:off x="562" y="2463"/>
              <a:ext cx="1170" cy="169"/>
            </a:xfrm>
            <a:custGeom>
              <a:avLst/>
              <a:gdLst/>
              <a:ahLst/>
              <a:cxnLst>
                <a:cxn ang="0">
                  <a:pos x="1169" y="48"/>
                </a:cxn>
                <a:cxn ang="0">
                  <a:pos x="1169" y="168"/>
                </a:cxn>
                <a:cxn ang="0">
                  <a:pos x="807" y="168"/>
                </a:cxn>
                <a:cxn ang="0">
                  <a:pos x="701" y="0"/>
                </a:cxn>
                <a:cxn ang="0">
                  <a:pos x="0" y="0"/>
                </a:cxn>
              </a:cxnLst>
              <a:rect l="0" t="0" r="r" b="b"/>
              <a:pathLst>
                <a:path w="1170" h="169">
                  <a:moveTo>
                    <a:pt x="1169" y="48"/>
                  </a:moveTo>
                  <a:lnTo>
                    <a:pt x="1169" y="168"/>
                  </a:lnTo>
                  <a:lnTo>
                    <a:pt x="807" y="168"/>
                  </a:lnTo>
                  <a:lnTo>
                    <a:pt x="701" y="0"/>
                  </a:lnTo>
                  <a:lnTo>
                    <a:pt x="0" y="0"/>
                  </a:lnTo>
                </a:path>
              </a:pathLst>
            </a:custGeom>
            <a:noFill/>
            <a:ln w="12700" cap="rnd" cmpd="sng">
              <a:solidFill>
                <a:schemeClr val="tx1"/>
              </a:solidFill>
              <a:prstDash val="solid"/>
              <a:round/>
              <a:headEnd type="none" w="sm" len="sm"/>
              <a:tailEnd type="none" w="sm" len="sm"/>
            </a:ln>
            <a:effectLst/>
          </p:spPr>
          <p:txBody>
            <a:bodyPr/>
            <a:lstStyle/>
            <a:p>
              <a:endParaRPr lang="zh-CN" altLang="en-US"/>
            </a:p>
          </p:txBody>
        </p:sp>
        <p:sp>
          <p:nvSpPr>
            <p:cNvPr id="10" name="Rectangle 14"/>
            <p:cNvSpPr>
              <a:spLocks noChangeArrowheads="1"/>
            </p:cNvSpPr>
            <p:nvPr/>
          </p:nvSpPr>
          <p:spPr bwMode="auto">
            <a:xfrm>
              <a:off x="2841" y="2083"/>
              <a:ext cx="1374" cy="436"/>
            </a:xfrm>
            <a:prstGeom prst="rect">
              <a:avLst/>
            </a:prstGeom>
            <a:solidFill>
              <a:srgbClr val="FFFF00"/>
            </a:solidFill>
            <a:ln w="12700">
              <a:solidFill>
                <a:schemeClr val="tx1"/>
              </a:solidFill>
              <a:miter lim="800000"/>
              <a:headEnd/>
              <a:tailEnd/>
            </a:ln>
            <a:effectLst/>
          </p:spPr>
          <p:txBody>
            <a:bodyPr wrap="none" anchor="ctr"/>
            <a:lstStyle/>
            <a:p>
              <a:endParaRPr lang="zh-CN" altLang="en-US"/>
            </a:p>
          </p:txBody>
        </p:sp>
        <p:sp>
          <p:nvSpPr>
            <p:cNvPr id="11" name="Rectangle 15"/>
            <p:cNvSpPr>
              <a:spLocks noChangeArrowheads="1"/>
            </p:cNvSpPr>
            <p:nvPr/>
          </p:nvSpPr>
          <p:spPr bwMode="auto">
            <a:xfrm>
              <a:off x="2840" y="2263"/>
              <a:ext cx="2657" cy="76"/>
            </a:xfrm>
            <a:prstGeom prst="rect">
              <a:avLst/>
            </a:prstGeom>
            <a:solidFill>
              <a:schemeClr val="bg1"/>
            </a:solidFill>
            <a:ln w="12700">
              <a:solidFill>
                <a:schemeClr val="tx1"/>
              </a:solidFill>
              <a:miter lim="800000"/>
              <a:headEnd/>
              <a:tailEnd/>
            </a:ln>
            <a:effectLst/>
          </p:spPr>
          <p:txBody>
            <a:bodyPr wrap="none" anchor="ctr"/>
            <a:lstStyle/>
            <a:p>
              <a:endParaRPr lang="zh-CN" altLang="en-US"/>
            </a:p>
          </p:txBody>
        </p:sp>
        <p:sp>
          <p:nvSpPr>
            <p:cNvPr id="12" name="Freeform 16"/>
            <p:cNvSpPr>
              <a:spLocks/>
            </p:cNvSpPr>
            <p:nvPr/>
          </p:nvSpPr>
          <p:spPr bwMode="auto">
            <a:xfrm>
              <a:off x="3999" y="1947"/>
              <a:ext cx="1208" cy="169"/>
            </a:xfrm>
            <a:custGeom>
              <a:avLst/>
              <a:gdLst/>
              <a:ahLst/>
              <a:cxnLst>
                <a:cxn ang="0">
                  <a:pos x="0" y="120"/>
                </a:cxn>
                <a:cxn ang="0">
                  <a:pos x="0" y="0"/>
                </a:cxn>
                <a:cxn ang="0">
                  <a:pos x="373" y="0"/>
                </a:cxn>
                <a:cxn ang="0">
                  <a:pos x="482" y="168"/>
                </a:cxn>
                <a:cxn ang="0">
                  <a:pos x="1207" y="168"/>
                </a:cxn>
              </a:cxnLst>
              <a:rect l="0" t="0" r="r" b="b"/>
              <a:pathLst>
                <a:path w="1208" h="169">
                  <a:moveTo>
                    <a:pt x="0" y="120"/>
                  </a:moveTo>
                  <a:lnTo>
                    <a:pt x="0" y="0"/>
                  </a:lnTo>
                  <a:lnTo>
                    <a:pt x="373" y="0"/>
                  </a:lnTo>
                  <a:lnTo>
                    <a:pt x="482" y="168"/>
                  </a:lnTo>
                  <a:lnTo>
                    <a:pt x="1207" y="168"/>
                  </a:lnTo>
                </a:path>
              </a:pathLst>
            </a:custGeom>
            <a:noFill/>
            <a:ln w="12700" cap="rnd" cmpd="sng">
              <a:solidFill>
                <a:schemeClr val="tx1"/>
              </a:solidFill>
              <a:prstDash val="solid"/>
              <a:round/>
              <a:headEnd type="none" w="sm" len="sm"/>
              <a:tailEnd type="none" w="sm" len="sm"/>
            </a:ln>
            <a:effectLst/>
          </p:spPr>
          <p:txBody>
            <a:bodyPr/>
            <a:lstStyle/>
            <a:p>
              <a:endParaRPr lang="zh-CN" altLang="en-US"/>
            </a:p>
          </p:txBody>
        </p:sp>
        <p:sp>
          <p:nvSpPr>
            <p:cNvPr id="13" name="Freeform 17"/>
            <p:cNvSpPr>
              <a:spLocks/>
            </p:cNvSpPr>
            <p:nvPr/>
          </p:nvSpPr>
          <p:spPr bwMode="auto">
            <a:xfrm>
              <a:off x="3988" y="2487"/>
              <a:ext cx="1208" cy="169"/>
            </a:xfrm>
            <a:custGeom>
              <a:avLst/>
              <a:gdLst/>
              <a:ahLst/>
              <a:cxnLst>
                <a:cxn ang="0">
                  <a:pos x="0" y="48"/>
                </a:cxn>
                <a:cxn ang="0">
                  <a:pos x="0" y="168"/>
                </a:cxn>
                <a:cxn ang="0">
                  <a:pos x="373" y="168"/>
                </a:cxn>
                <a:cxn ang="0">
                  <a:pos x="482" y="0"/>
                </a:cxn>
                <a:cxn ang="0">
                  <a:pos x="1207" y="0"/>
                </a:cxn>
              </a:cxnLst>
              <a:rect l="0" t="0" r="r" b="b"/>
              <a:pathLst>
                <a:path w="1208" h="169">
                  <a:moveTo>
                    <a:pt x="0" y="48"/>
                  </a:moveTo>
                  <a:lnTo>
                    <a:pt x="0" y="168"/>
                  </a:lnTo>
                  <a:lnTo>
                    <a:pt x="373" y="168"/>
                  </a:lnTo>
                  <a:lnTo>
                    <a:pt x="482" y="0"/>
                  </a:lnTo>
                  <a:lnTo>
                    <a:pt x="1207" y="0"/>
                  </a:lnTo>
                </a:path>
              </a:pathLst>
            </a:custGeom>
            <a:noFill/>
            <a:ln w="12700" cap="rnd" cmpd="sng">
              <a:solidFill>
                <a:schemeClr val="tx1"/>
              </a:solidFill>
              <a:prstDash val="solid"/>
              <a:round/>
              <a:headEnd type="none" w="sm" len="sm"/>
              <a:tailEnd type="none" w="sm" len="sm"/>
            </a:ln>
            <a:effectLst/>
          </p:spPr>
          <p:txBody>
            <a:bodyPr/>
            <a:lstStyle/>
            <a:p>
              <a:endParaRPr lang="zh-CN" altLang="en-US"/>
            </a:p>
          </p:txBody>
        </p:sp>
        <p:sp>
          <p:nvSpPr>
            <p:cNvPr id="14" name="Line 18"/>
            <p:cNvSpPr>
              <a:spLocks noChangeShapeType="1"/>
            </p:cNvSpPr>
            <p:nvPr/>
          </p:nvSpPr>
          <p:spPr bwMode="auto">
            <a:xfrm flipH="1" flipV="1">
              <a:off x="2784" y="2570"/>
              <a:ext cx="713" cy="264"/>
            </a:xfrm>
            <a:prstGeom prst="line">
              <a:avLst/>
            </a:prstGeom>
            <a:noFill/>
            <a:ln w="12700">
              <a:solidFill>
                <a:schemeClr val="tx1"/>
              </a:solidFill>
              <a:round/>
              <a:headEnd type="none" w="sm" len="sm"/>
              <a:tailEnd type="stealth" w="med" len="lg"/>
            </a:ln>
            <a:effectLst/>
          </p:spPr>
          <p:txBody>
            <a:bodyPr wrap="none" anchor="ctr"/>
            <a:lstStyle/>
            <a:p>
              <a:endParaRPr lang="zh-CN" altLang="en-US"/>
            </a:p>
          </p:txBody>
        </p:sp>
        <p:sp>
          <p:nvSpPr>
            <p:cNvPr id="15" name="Line 19"/>
            <p:cNvSpPr>
              <a:spLocks noChangeShapeType="1"/>
            </p:cNvSpPr>
            <p:nvPr/>
          </p:nvSpPr>
          <p:spPr bwMode="auto">
            <a:xfrm>
              <a:off x="210" y="2283"/>
              <a:ext cx="2663" cy="0"/>
            </a:xfrm>
            <a:prstGeom prst="line">
              <a:avLst/>
            </a:prstGeom>
            <a:noFill/>
            <a:ln w="127000">
              <a:solidFill>
                <a:srgbClr val="00CC00"/>
              </a:solidFill>
              <a:round/>
              <a:headEnd type="none" w="sm" len="sm"/>
              <a:tailEnd type="stealth" w="med" len="med"/>
            </a:ln>
            <a:effectLst/>
          </p:spPr>
          <p:txBody>
            <a:bodyPr wrap="none" anchor="ctr"/>
            <a:lstStyle/>
            <a:p>
              <a:endParaRPr lang="zh-CN" altLang="en-US"/>
            </a:p>
          </p:txBody>
        </p:sp>
        <p:grpSp>
          <p:nvGrpSpPr>
            <p:cNvPr id="16" name="Group 20"/>
            <p:cNvGrpSpPr>
              <a:grpSpLocks/>
            </p:cNvGrpSpPr>
            <p:nvPr/>
          </p:nvGrpSpPr>
          <p:grpSpPr bwMode="auto">
            <a:xfrm>
              <a:off x="2800" y="1728"/>
              <a:ext cx="1066" cy="550"/>
              <a:chOff x="2800" y="1728"/>
              <a:chExt cx="1066" cy="550"/>
            </a:xfrm>
          </p:grpSpPr>
          <p:sp>
            <p:nvSpPr>
              <p:cNvPr id="22" name="Line 21"/>
              <p:cNvSpPr>
                <a:spLocks noChangeShapeType="1"/>
              </p:cNvSpPr>
              <p:nvPr/>
            </p:nvSpPr>
            <p:spPr bwMode="auto">
              <a:xfrm flipV="1">
                <a:off x="2835" y="2195"/>
                <a:ext cx="431" cy="83"/>
              </a:xfrm>
              <a:prstGeom prst="line">
                <a:avLst/>
              </a:prstGeom>
              <a:noFill/>
              <a:ln w="50800">
                <a:solidFill>
                  <a:srgbClr val="00CC00"/>
                </a:solidFill>
                <a:round/>
                <a:headEnd type="none" w="sm" len="sm"/>
                <a:tailEnd type="stealth" w="med" len="med"/>
              </a:ln>
              <a:effectLst/>
            </p:spPr>
            <p:txBody>
              <a:bodyPr wrap="none" anchor="ctr"/>
              <a:lstStyle/>
              <a:p>
                <a:endParaRPr lang="zh-CN" altLang="en-US"/>
              </a:p>
            </p:txBody>
          </p:sp>
          <p:sp>
            <p:nvSpPr>
              <p:cNvPr id="23" name="Rectangle 22"/>
              <p:cNvSpPr>
                <a:spLocks noChangeArrowheads="1"/>
              </p:cNvSpPr>
              <p:nvPr/>
            </p:nvSpPr>
            <p:spPr bwMode="auto">
              <a:xfrm>
                <a:off x="2800" y="1728"/>
                <a:ext cx="1066" cy="252"/>
              </a:xfrm>
              <a:prstGeom prst="rect">
                <a:avLst/>
              </a:prstGeom>
              <a:noFill/>
              <a:ln w="9525">
                <a:noFill/>
                <a:miter lim="800000"/>
                <a:headEnd/>
                <a:tailEnd/>
              </a:ln>
              <a:effectLst/>
            </p:spPr>
            <p:txBody>
              <a:bodyPr lIns="92075" tIns="46038" rIns="92075" bIns="46038">
                <a:spAutoFit/>
              </a:bodyPr>
              <a:lstStyle/>
              <a:p>
                <a:r>
                  <a:rPr lang="en-US" altLang="zh-CN" sz="2000" dirty="0">
                    <a:latin typeface="微软雅黑" pitchFamily="34" charset="-122"/>
                    <a:ea typeface="微软雅黑" pitchFamily="34" charset="-122"/>
                  </a:rPr>
                  <a:t>Lost power</a:t>
                </a:r>
              </a:p>
            </p:txBody>
          </p:sp>
        </p:grpSp>
        <p:sp>
          <p:nvSpPr>
            <p:cNvPr id="17" name="Line 23"/>
            <p:cNvSpPr>
              <a:spLocks noChangeShapeType="1"/>
            </p:cNvSpPr>
            <p:nvPr/>
          </p:nvSpPr>
          <p:spPr bwMode="auto">
            <a:xfrm>
              <a:off x="2862" y="2307"/>
              <a:ext cx="2663" cy="0"/>
            </a:xfrm>
            <a:prstGeom prst="line">
              <a:avLst/>
            </a:prstGeom>
            <a:noFill/>
            <a:ln w="50800">
              <a:solidFill>
                <a:srgbClr val="00CC00"/>
              </a:solidFill>
              <a:round/>
              <a:headEnd type="none" w="sm" len="sm"/>
              <a:tailEnd type="stealth" w="med" len="lg"/>
            </a:ln>
            <a:effectLst/>
          </p:spPr>
          <p:txBody>
            <a:bodyPr wrap="none" anchor="ctr"/>
            <a:lstStyle/>
            <a:p>
              <a:endParaRPr lang="zh-CN" altLang="en-US"/>
            </a:p>
          </p:txBody>
        </p:sp>
        <p:sp>
          <p:nvSpPr>
            <p:cNvPr id="18" name="Rectangle 24"/>
            <p:cNvSpPr>
              <a:spLocks noChangeArrowheads="1"/>
            </p:cNvSpPr>
            <p:nvPr/>
          </p:nvSpPr>
          <p:spPr bwMode="auto">
            <a:xfrm>
              <a:off x="435" y="1781"/>
              <a:ext cx="740" cy="291"/>
            </a:xfrm>
            <a:prstGeom prst="rect">
              <a:avLst/>
            </a:prstGeom>
            <a:noFill/>
            <a:ln w="9525">
              <a:noFill/>
              <a:miter lim="800000"/>
              <a:headEnd/>
              <a:tailEnd/>
            </a:ln>
            <a:effectLst/>
          </p:spPr>
          <p:txBody>
            <a:bodyPr wrap="none" lIns="92075" tIns="46038" rIns="92075" bIns="46038">
              <a:spAutoFit/>
            </a:bodyPr>
            <a:lstStyle/>
            <a:p>
              <a:r>
                <a:rPr lang="en-US" altLang="zh-CN" sz="2400" dirty="0">
                  <a:solidFill>
                    <a:srgbClr val="0066FF"/>
                  </a:solidFill>
                </a:rPr>
                <a:t>INPUT</a:t>
              </a:r>
            </a:p>
          </p:txBody>
        </p:sp>
        <p:sp>
          <p:nvSpPr>
            <p:cNvPr id="19" name="Rectangle 25"/>
            <p:cNvSpPr>
              <a:spLocks noChangeArrowheads="1"/>
            </p:cNvSpPr>
            <p:nvPr/>
          </p:nvSpPr>
          <p:spPr bwMode="auto">
            <a:xfrm>
              <a:off x="4546" y="1774"/>
              <a:ext cx="636" cy="252"/>
            </a:xfrm>
            <a:prstGeom prst="rect">
              <a:avLst/>
            </a:prstGeom>
            <a:noFill/>
            <a:ln w="9525">
              <a:noFill/>
              <a:miter lim="800000"/>
              <a:headEnd/>
              <a:tailEnd/>
            </a:ln>
            <a:effectLst/>
          </p:spPr>
          <p:txBody>
            <a:bodyPr wrap="none" lIns="92075" tIns="46038" rIns="92075" bIns="46038">
              <a:spAutoFit/>
            </a:bodyPr>
            <a:lstStyle/>
            <a:p>
              <a:r>
                <a:rPr lang="en-US" altLang="zh-CN" sz="2000" b="0" dirty="0">
                  <a:solidFill>
                    <a:srgbClr val="0066FF"/>
                  </a:solidFill>
                </a:rPr>
                <a:t>Output</a:t>
              </a:r>
            </a:p>
          </p:txBody>
        </p:sp>
        <p:sp>
          <p:nvSpPr>
            <p:cNvPr id="20" name="Line 26"/>
            <p:cNvSpPr>
              <a:spLocks noChangeShapeType="1"/>
            </p:cNvSpPr>
            <p:nvPr/>
          </p:nvSpPr>
          <p:spPr bwMode="auto">
            <a:xfrm flipH="1">
              <a:off x="2197" y="2285"/>
              <a:ext cx="647" cy="0"/>
            </a:xfrm>
            <a:prstGeom prst="line">
              <a:avLst/>
            </a:prstGeom>
            <a:noFill/>
            <a:ln w="50800">
              <a:solidFill>
                <a:schemeClr val="accent2"/>
              </a:solidFill>
              <a:round/>
              <a:headEnd type="none" w="sm" len="sm"/>
              <a:tailEnd type="stealth" w="med" len="lg"/>
            </a:ln>
            <a:effectLst/>
          </p:spPr>
          <p:txBody>
            <a:bodyPr wrap="none" anchor="ctr"/>
            <a:lstStyle/>
            <a:p>
              <a:endParaRPr lang="zh-CN" altLang="en-US"/>
            </a:p>
          </p:txBody>
        </p:sp>
        <p:sp>
          <p:nvSpPr>
            <p:cNvPr id="21" name="Rectangle 27"/>
            <p:cNvSpPr>
              <a:spLocks noChangeArrowheads="1"/>
            </p:cNvSpPr>
            <p:nvPr/>
          </p:nvSpPr>
          <p:spPr bwMode="auto">
            <a:xfrm>
              <a:off x="1596" y="2580"/>
              <a:ext cx="1440" cy="446"/>
            </a:xfrm>
            <a:prstGeom prst="rect">
              <a:avLst/>
            </a:prstGeom>
            <a:noFill/>
            <a:ln w="9525">
              <a:noFill/>
              <a:miter lim="800000"/>
              <a:headEnd/>
              <a:tailEnd/>
            </a:ln>
            <a:effectLst/>
          </p:spPr>
          <p:txBody>
            <a:bodyPr wrap="square" lIns="92075" tIns="46038" rIns="92075" bIns="46038">
              <a:spAutoFit/>
            </a:bodyPr>
            <a:lstStyle/>
            <a:p>
              <a:pPr>
                <a:spcBef>
                  <a:spcPct val="50000"/>
                </a:spcBef>
              </a:pPr>
              <a:r>
                <a:rPr lang="en-US" altLang="zh-CN" sz="2000" dirty="0">
                  <a:latin typeface="微软雅黑" pitchFamily="34" charset="-122"/>
                  <a:ea typeface="微软雅黑" pitchFamily="34" charset="-122"/>
                </a:rPr>
                <a:t>Return loss/reflectance</a:t>
              </a:r>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ChangeArrowheads="1"/>
          </p:cNvSpPr>
          <p:nvPr/>
        </p:nvSpPr>
        <p:spPr bwMode="auto">
          <a:xfrm>
            <a:off x="381000" y="2571744"/>
            <a:ext cx="5619760" cy="2590800"/>
          </a:xfrm>
          <a:prstGeom prst="rect">
            <a:avLst/>
          </a:prstGeom>
          <a:noFill/>
          <a:ln w="9525">
            <a:noFill/>
            <a:miter lim="800000"/>
            <a:headEnd/>
            <a:tailEnd/>
          </a:ln>
        </p:spPr>
        <p:txBody>
          <a:bodyPr/>
          <a:lstStyle/>
          <a:p>
            <a:pPr marL="765175" lvl="2" algn="just">
              <a:lnSpc>
                <a:spcPct val="100000"/>
              </a:lnSpc>
              <a:spcBef>
                <a:spcPct val="20000"/>
              </a:spcBef>
              <a:buClr>
                <a:schemeClr val="hlink"/>
              </a:buClr>
              <a:buSzPct val="65000"/>
              <a:buFont typeface="Wingdings" pitchFamily="2" charset="2"/>
              <a:buChar char="v"/>
            </a:pPr>
            <a:r>
              <a:rPr lang="zh-CN" altLang="en-US" sz="2800" dirty="0" smtClean="0">
                <a:latin typeface="微软雅黑" pitchFamily="34" charset="-122"/>
                <a:ea typeface="微软雅黑" pitchFamily="34" charset="-122"/>
              </a:rPr>
              <a:t> 室内</a:t>
            </a:r>
            <a:r>
              <a:rPr lang="zh-CN" altLang="en-US" sz="2800" dirty="0">
                <a:latin typeface="微软雅黑" pitchFamily="34" charset="-122"/>
                <a:ea typeface="微软雅黑" pitchFamily="34" charset="-122"/>
              </a:rPr>
              <a:t>/室外</a:t>
            </a:r>
          </a:p>
          <a:p>
            <a:pPr marL="765175" lvl="2" algn="just">
              <a:lnSpc>
                <a:spcPct val="100000"/>
              </a:lnSpc>
              <a:spcBef>
                <a:spcPct val="20000"/>
              </a:spcBef>
              <a:buClr>
                <a:schemeClr val="hlink"/>
              </a:buClr>
              <a:buSzPct val="65000"/>
              <a:buFont typeface="Wingdings" pitchFamily="2" charset="2"/>
              <a:buChar char="v"/>
            </a:pPr>
            <a:r>
              <a:rPr lang="zh-CN" altLang="en-US" sz="2800" dirty="0" smtClean="0">
                <a:latin typeface="微软雅黑" pitchFamily="34" charset="-122"/>
                <a:ea typeface="微软雅黑" pitchFamily="34" charset="-122"/>
              </a:rPr>
              <a:t> 架空</a:t>
            </a:r>
            <a:r>
              <a:rPr lang="zh-CN" altLang="en-US" sz="2800" dirty="0">
                <a:latin typeface="微软雅黑" pitchFamily="34" charset="-122"/>
                <a:ea typeface="微软雅黑" pitchFamily="34" charset="-122"/>
              </a:rPr>
              <a:t>/直埋</a:t>
            </a:r>
          </a:p>
          <a:p>
            <a:pPr marL="765175" lvl="2" algn="just">
              <a:lnSpc>
                <a:spcPct val="100000"/>
              </a:lnSpc>
              <a:spcBef>
                <a:spcPct val="20000"/>
              </a:spcBef>
              <a:buClr>
                <a:schemeClr val="hlink"/>
              </a:buClr>
              <a:buSzPct val="65000"/>
              <a:buFont typeface="Wingdings" pitchFamily="2" charset="2"/>
              <a:buChar char="v"/>
            </a:pPr>
            <a:r>
              <a:rPr lang="zh-CN" altLang="en-US" sz="2800" dirty="0" smtClean="0">
                <a:latin typeface="微软雅黑" pitchFamily="34" charset="-122"/>
                <a:ea typeface="微软雅黑" pitchFamily="34" charset="-122"/>
              </a:rPr>
              <a:t> 单模</a:t>
            </a:r>
            <a:r>
              <a:rPr lang="zh-CN" altLang="en-US" sz="2800" dirty="0">
                <a:latin typeface="微软雅黑" pitchFamily="34" charset="-122"/>
                <a:ea typeface="微软雅黑" pitchFamily="34" charset="-122"/>
              </a:rPr>
              <a:t>/多模</a:t>
            </a:r>
          </a:p>
          <a:p>
            <a:pPr marL="765175" lvl="2" algn="just">
              <a:lnSpc>
                <a:spcPct val="100000"/>
              </a:lnSpc>
              <a:spcBef>
                <a:spcPct val="20000"/>
              </a:spcBef>
              <a:buClr>
                <a:schemeClr val="hlink"/>
              </a:buClr>
              <a:buSzPct val="65000"/>
              <a:buFont typeface="Wingdings" pitchFamily="2" charset="2"/>
              <a:buChar char="v"/>
            </a:pPr>
            <a:r>
              <a:rPr lang="zh-CN" altLang="en-US" sz="2800" dirty="0" smtClean="0">
                <a:latin typeface="微软雅黑" pitchFamily="34" charset="-122"/>
                <a:ea typeface="微软雅黑" pitchFamily="34" charset="-122"/>
              </a:rPr>
              <a:t> 四</a:t>
            </a:r>
            <a:r>
              <a:rPr lang="zh-CN" altLang="en-US" sz="2800" dirty="0">
                <a:latin typeface="微软雅黑" pitchFamily="34" charset="-122"/>
                <a:ea typeface="微软雅黑" pitchFamily="34" charset="-122"/>
              </a:rPr>
              <a:t>芯/六芯/八芯/… …</a:t>
            </a:r>
          </a:p>
        </p:txBody>
      </p:sp>
      <p:sp>
        <p:nvSpPr>
          <p:cNvPr id="10" name="Rectangle 9"/>
          <p:cNvSpPr>
            <a:spLocks noChangeArrowheads="1"/>
          </p:cNvSpPr>
          <p:nvPr/>
        </p:nvSpPr>
        <p:spPr bwMode="auto">
          <a:xfrm>
            <a:off x="381000" y="1223954"/>
            <a:ext cx="4267200" cy="990600"/>
          </a:xfrm>
          <a:prstGeom prst="rect">
            <a:avLst/>
          </a:prstGeom>
          <a:noFill/>
          <a:ln w="9525">
            <a:noFill/>
            <a:miter lim="800000"/>
            <a:headEnd/>
            <a:tailEnd/>
          </a:ln>
          <a:effectLst/>
        </p:spPr>
        <p:txBody>
          <a:bodyPr lIns="92075" tIns="46038" rIns="92075" bIns="46038" anchor="ctr"/>
          <a:lstStyle/>
          <a:p>
            <a:pPr eaLnBrk="1" hangingPunct="1">
              <a:lnSpc>
                <a:spcPct val="100000"/>
              </a:lnSpc>
              <a:defRPr/>
            </a:pPr>
            <a:r>
              <a:rPr lang="zh-CN" altLang="en-US" sz="3200" b="1" dirty="0">
                <a:solidFill>
                  <a:srgbClr val="C00000"/>
                </a:solidFill>
                <a:latin typeface="文鼎淹水体" pitchFamily="33" charset="-122"/>
                <a:ea typeface="文鼎淹水体" pitchFamily="33" charset="-122"/>
                <a:cs typeface="+mj-cs"/>
              </a:rPr>
              <a:t>光缆的类别</a:t>
            </a:r>
          </a:p>
        </p:txBody>
      </p:sp>
      <p:sp>
        <p:nvSpPr>
          <p:cNvPr id="11" name="Line 10"/>
          <p:cNvSpPr>
            <a:spLocks noChangeShapeType="1"/>
          </p:cNvSpPr>
          <p:nvPr/>
        </p:nvSpPr>
        <p:spPr bwMode="auto">
          <a:xfrm>
            <a:off x="1000100" y="2000240"/>
            <a:ext cx="32004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p>
        </p:txBody>
      </p:sp>
      <p:sp>
        <p:nvSpPr>
          <p:cNvPr id="12" name="Line 11"/>
          <p:cNvSpPr>
            <a:spLocks noChangeShapeType="1"/>
          </p:cNvSpPr>
          <p:nvPr/>
        </p:nvSpPr>
        <p:spPr bwMode="auto">
          <a:xfrm>
            <a:off x="1000100" y="2076440"/>
            <a:ext cx="32004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196082" y="2057416"/>
            <a:ext cx="1935758" cy="412934"/>
          </a:xfrm>
          <a:prstGeom prst="rect">
            <a:avLst/>
          </a:prstGeom>
          <a:noFill/>
          <a:ln w="9525">
            <a:noFill/>
            <a:miter lim="800000"/>
            <a:headEnd/>
            <a:tailEnd/>
          </a:ln>
          <a:effectLst/>
        </p:spPr>
        <p:txBody>
          <a:bodyPr wrap="square">
            <a:spAutoFit/>
          </a:bodyPr>
          <a:lstStyle/>
          <a:p>
            <a:pPr marL="342900" indent="-342900" algn="l">
              <a:lnSpc>
                <a:spcPts val="2500"/>
              </a:lnSpc>
              <a:spcBef>
                <a:spcPct val="20000"/>
              </a:spcBef>
              <a:buClr>
                <a:schemeClr val="accent2"/>
              </a:buClr>
              <a:buSzPct val="75000"/>
              <a:defRPr/>
            </a:pPr>
            <a:r>
              <a:rPr lang="zh-CN" altLang="en-US" sz="2400" b="1" dirty="0">
                <a:solidFill>
                  <a:srgbClr val="009999"/>
                </a:solidFill>
                <a:latin typeface="微软雅黑" pitchFamily="34" charset="-122"/>
                <a:ea typeface="微软雅黑" pitchFamily="34" charset="-122"/>
              </a:rPr>
              <a:t>光缆的芯径</a:t>
            </a:r>
          </a:p>
        </p:txBody>
      </p:sp>
      <p:sp>
        <p:nvSpPr>
          <p:cNvPr id="3" name="Rectangle 126"/>
          <p:cNvSpPr>
            <a:spLocks noChangeArrowheads="1"/>
          </p:cNvSpPr>
          <p:nvPr/>
        </p:nvSpPr>
        <p:spPr bwMode="auto">
          <a:xfrm>
            <a:off x="428596" y="938202"/>
            <a:ext cx="4495800" cy="990600"/>
          </a:xfrm>
          <a:prstGeom prst="rect">
            <a:avLst/>
          </a:prstGeom>
          <a:noFill/>
          <a:ln w="9525">
            <a:noFill/>
            <a:miter lim="800000"/>
            <a:headEnd/>
            <a:tailEnd/>
          </a:ln>
          <a:effectLst/>
        </p:spPr>
        <p:txBody>
          <a:bodyPr lIns="92075" tIns="46038" rIns="92075" bIns="46038" anchor="ctr"/>
          <a:lstStyle/>
          <a:p>
            <a:pPr>
              <a:defRPr/>
            </a:pPr>
            <a:r>
              <a:rPr lang="zh-CN" altLang="en-US" sz="3200" b="1" dirty="0">
                <a:solidFill>
                  <a:srgbClr val="C00000"/>
                </a:solidFill>
                <a:latin typeface="文鼎淹水体" pitchFamily="33" charset="-122"/>
                <a:ea typeface="文鼎淹水体" pitchFamily="33" charset="-122"/>
                <a:cs typeface="+mj-cs"/>
              </a:rPr>
              <a:t>单模和多模光缆</a:t>
            </a:r>
          </a:p>
        </p:txBody>
      </p:sp>
      <p:sp>
        <p:nvSpPr>
          <p:cNvPr id="4" name="Line 127"/>
          <p:cNvSpPr>
            <a:spLocks noChangeShapeType="1"/>
          </p:cNvSpPr>
          <p:nvPr/>
        </p:nvSpPr>
        <p:spPr bwMode="auto">
          <a:xfrm>
            <a:off x="829124" y="1714488"/>
            <a:ext cx="36000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p>
        </p:txBody>
      </p:sp>
      <p:sp>
        <p:nvSpPr>
          <p:cNvPr id="5" name="Line 128"/>
          <p:cNvSpPr>
            <a:spLocks noChangeShapeType="1"/>
          </p:cNvSpPr>
          <p:nvPr/>
        </p:nvSpPr>
        <p:spPr bwMode="auto">
          <a:xfrm>
            <a:off x="829124" y="1790688"/>
            <a:ext cx="36000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p>
        </p:txBody>
      </p:sp>
      <p:grpSp>
        <p:nvGrpSpPr>
          <p:cNvPr id="7" name="Group 124"/>
          <p:cNvGrpSpPr>
            <a:grpSpLocks/>
          </p:cNvGrpSpPr>
          <p:nvPr/>
        </p:nvGrpSpPr>
        <p:grpSpPr bwMode="auto">
          <a:xfrm>
            <a:off x="683568" y="2780928"/>
            <a:ext cx="7992888" cy="2880320"/>
            <a:chOff x="772" y="1728"/>
            <a:chExt cx="4620" cy="1852"/>
          </a:xfrm>
        </p:grpSpPr>
        <p:grpSp>
          <p:nvGrpSpPr>
            <p:cNvPr id="8" name="Group 39"/>
            <p:cNvGrpSpPr>
              <a:grpSpLocks/>
            </p:cNvGrpSpPr>
            <p:nvPr/>
          </p:nvGrpSpPr>
          <p:grpSpPr bwMode="auto">
            <a:xfrm>
              <a:off x="772" y="1728"/>
              <a:ext cx="1503" cy="281"/>
              <a:chOff x="0" y="0"/>
              <a:chExt cx="1222" cy="442"/>
            </a:xfrm>
          </p:grpSpPr>
          <p:sp>
            <p:nvSpPr>
              <p:cNvPr id="66" name="Rectangle 40"/>
              <p:cNvSpPr>
                <a:spLocks noChangeArrowheads="1"/>
              </p:cNvSpPr>
              <p:nvPr/>
            </p:nvSpPr>
            <p:spPr bwMode="auto">
              <a:xfrm>
                <a:off x="43" y="0"/>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a:latin typeface="Times New Roman" pitchFamily="18" charset="0"/>
                  </a:rPr>
                  <a:t> </a:t>
                </a:r>
              </a:p>
              <a:p>
                <a:pPr>
                  <a:lnSpc>
                    <a:spcPct val="100000"/>
                  </a:lnSpc>
                  <a:spcBef>
                    <a:spcPct val="0"/>
                  </a:spcBef>
                </a:pPr>
                <a:endParaRPr lang="zh-CN" altLang="en-US" sz="2400">
                  <a:latin typeface="Times New Roman" pitchFamily="18" charset="0"/>
                </a:endParaRPr>
              </a:p>
            </p:txBody>
          </p:sp>
          <p:sp>
            <p:nvSpPr>
              <p:cNvPr id="67" name="Rectangle 41"/>
              <p:cNvSpPr>
                <a:spLocks noChangeArrowheads="1"/>
              </p:cNvSpPr>
              <p:nvPr/>
            </p:nvSpPr>
            <p:spPr bwMode="auto">
              <a:xfrm>
                <a:off x="0"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9" name="Group 42"/>
            <p:cNvGrpSpPr>
              <a:grpSpLocks/>
            </p:cNvGrpSpPr>
            <p:nvPr/>
          </p:nvGrpSpPr>
          <p:grpSpPr bwMode="auto">
            <a:xfrm>
              <a:off x="2275" y="1728"/>
              <a:ext cx="1502" cy="281"/>
              <a:chOff x="1222" y="0"/>
              <a:chExt cx="1222" cy="442"/>
            </a:xfrm>
          </p:grpSpPr>
          <p:sp>
            <p:nvSpPr>
              <p:cNvPr id="64" name="Rectangle 43"/>
              <p:cNvSpPr>
                <a:spLocks noChangeArrowheads="1"/>
              </p:cNvSpPr>
              <p:nvPr/>
            </p:nvSpPr>
            <p:spPr bwMode="auto">
              <a:xfrm>
                <a:off x="1265" y="0"/>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r>
                  <a:rPr lang="en-US" altLang="zh-CN" sz="2400" dirty="0">
                    <a:latin typeface="微软雅黑" pitchFamily="34" charset="-122"/>
                    <a:ea typeface="微软雅黑" pitchFamily="34" charset="-122"/>
                  </a:rPr>
                  <a:t>Core（</a:t>
                </a:r>
                <a:r>
                  <a:rPr lang="zh-CN" altLang="en-US" sz="2400" dirty="0">
                    <a:latin typeface="微软雅黑" pitchFamily="34" charset="-122"/>
                    <a:ea typeface="微软雅黑" pitchFamily="34" charset="-122"/>
                  </a:rPr>
                  <a:t>微米）</a:t>
                </a:r>
              </a:p>
              <a:p>
                <a:pPr algn="ctr">
                  <a:lnSpc>
                    <a:spcPct val="100000"/>
                  </a:lnSpc>
                  <a:spcBef>
                    <a:spcPct val="0"/>
                  </a:spcBef>
                </a:pPr>
                <a:endParaRPr lang="zh-CN" altLang="en-US" sz="2400" dirty="0">
                  <a:latin typeface="宋体" pitchFamily="2" charset="-122"/>
                </a:endParaRPr>
              </a:p>
            </p:txBody>
          </p:sp>
          <p:sp>
            <p:nvSpPr>
              <p:cNvPr id="65" name="Rectangle 44"/>
              <p:cNvSpPr>
                <a:spLocks noChangeArrowheads="1"/>
              </p:cNvSpPr>
              <p:nvPr/>
            </p:nvSpPr>
            <p:spPr bwMode="auto">
              <a:xfrm>
                <a:off x="1222"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0" name="Group 45"/>
            <p:cNvGrpSpPr>
              <a:grpSpLocks/>
            </p:cNvGrpSpPr>
            <p:nvPr/>
          </p:nvGrpSpPr>
          <p:grpSpPr bwMode="auto">
            <a:xfrm>
              <a:off x="3777" y="1728"/>
              <a:ext cx="1615" cy="281"/>
              <a:chOff x="2444" y="0"/>
              <a:chExt cx="1313" cy="442"/>
            </a:xfrm>
          </p:grpSpPr>
          <p:sp>
            <p:nvSpPr>
              <p:cNvPr id="62" name="Rectangle 46"/>
              <p:cNvSpPr>
                <a:spLocks noChangeArrowheads="1"/>
              </p:cNvSpPr>
              <p:nvPr/>
            </p:nvSpPr>
            <p:spPr bwMode="auto">
              <a:xfrm>
                <a:off x="2487" y="0"/>
                <a:ext cx="1270" cy="442"/>
              </a:xfrm>
              <a:prstGeom prst="rect">
                <a:avLst/>
              </a:prstGeom>
              <a:noFill/>
              <a:ln w="12700" cap="sq">
                <a:noFill/>
                <a:miter lim="800000"/>
                <a:headEnd/>
                <a:tailEnd/>
              </a:ln>
              <a:effectLst/>
            </p:spPr>
            <p:txBody>
              <a:bodyPr/>
              <a:lstStyle/>
              <a:p>
                <a:pPr algn="ctr" eaLnBrk="1" hangingPunct="1">
                  <a:lnSpc>
                    <a:spcPct val="100000"/>
                  </a:lnSpc>
                  <a:spcBef>
                    <a:spcPct val="0"/>
                  </a:spcBef>
                </a:pPr>
                <a:r>
                  <a:rPr lang="en-US" altLang="zh-CN" sz="2400" dirty="0">
                    <a:latin typeface="微软雅黑" pitchFamily="34" charset="-122"/>
                    <a:ea typeface="微软雅黑" pitchFamily="34" charset="-122"/>
                  </a:rPr>
                  <a:t>Cladding（</a:t>
                </a:r>
                <a:r>
                  <a:rPr lang="zh-CN" altLang="en-US" sz="2400" dirty="0">
                    <a:latin typeface="微软雅黑" pitchFamily="34" charset="-122"/>
                    <a:ea typeface="微软雅黑" pitchFamily="34" charset="-122"/>
                  </a:rPr>
                  <a:t>微米）</a:t>
                </a:r>
              </a:p>
            </p:txBody>
          </p:sp>
          <p:sp>
            <p:nvSpPr>
              <p:cNvPr id="63" name="Rectangle 47"/>
              <p:cNvSpPr>
                <a:spLocks noChangeArrowheads="1"/>
              </p:cNvSpPr>
              <p:nvPr/>
            </p:nvSpPr>
            <p:spPr bwMode="auto">
              <a:xfrm>
                <a:off x="2444"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1" name="Group 48"/>
            <p:cNvGrpSpPr>
              <a:grpSpLocks/>
            </p:cNvGrpSpPr>
            <p:nvPr/>
          </p:nvGrpSpPr>
          <p:grpSpPr bwMode="auto">
            <a:xfrm>
              <a:off x="772" y="2009"/>
              <a:ext cx="1503" cy="280"/>
              <a:chOff x="0" y="442"/>
              <a:chExt cx="1222" cy="442"/>
            </a:xfrm>
          </p:grpSpPr>
          <p:sp>
            <p:nvSpPr>
              <p:cNvPr id="60" name="Rectangle 49"/>
              <p:cNvSpPr>
                <a:spLocks noChangeArrowheads="1"/>
              </p:cNvSpPr>
              <p:nvPr/>
            </p:nvSpPr>
            <p:spPr bwMode="auto">
              <a:xfrm>
                <a:off x="43" y="442"/>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dirty="0">
                    <a:latin typeface="微软雅黑" pitchFamily="34" charset="-122"/>
                    <a:ea typeface="微软雅黑" pitchFamily="34" charset="-122"/>
                  </a:rPr>
                  <a:t>单模(世界通用)</a:t>
                </a:r>
              </a:p>
            </p:txBody>
          </p:sp>
          <p:sp>
            <p:nvSpPr>
              <p:cNvPr id="61" name="Rectangle 50"/>
              <p:cNvSpPr>
                <a:spLocks noChangeArrowheads="1"/>
              </p:cNvSpPr>
              <p:nvPr/>
            </p:nvSpPr>
            <p:spPr bwMode="auto">
              <a:xfrm>
                <a:off x="0"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2" name="Group 51"/>
            <p:cNvGrpSpPr>
              <a:grpSpLocks/>
            </p:cNvGrpSpPr>
            <p:nvPr/>
          </p:nvGrpSpPr>
          <p:grpSpPr bwMode="auto">
            <a:xfrm>
              <a:off x="2275" y="2009"/>
              <a:ext cx="1502" cy="280"/>
              <a:chOff x="1222" y="442"/>
              <a:chExt cx="1222" cy="442"/>
            </a:xfrm>
          </p:grpSpPr>
          <p:sp>
            <p:nvSpPr>
              <p:cNvPr id="58" name="Rectangle 52"/>
              <p:cNvSpPr>
                <a:spLocks noChangeArrowheads="1"/>
              </p:cNvSpPr>
              <p:nvPr/>
            </p:nvSpPr>
            <p:spPr bwMode="auto">
              <a:xfrm>
                <a:off x="1265" y="44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9" name="Rectangle 53"/>
              <p:cNvSpPr>
                <a:spLocks noChangeArrowheads="1"/>
              </p:cNvSpPr>
              <p:nvPr/>
            </p:nvSpPr>
            <p:spPr bwMode="auto">
              <a:xfrm>
                <a:off x="1222"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3" name="Group 54"/>
            <p:cNvGrpSpPr>
              <a:grpSpLocks/>
            </p:cNvGrpSpPr>
            <p:nvPr/>
          </p:nvGrpSpPr>
          <p:grpSpPr bwMode="auto">
            <a:xfrm>
              <a:off x="3777" y="2009"/>
              <a:ext cx="1503" cy="280"/>
              <a:chOff x="2444" y="442"/>
              <a:chExt cx="1222" cy="442"/>
            </a:xfrm>
          </p:grpSpPr>
          <p:sp>
            <p:nvSpPr>
              <p:cNvPr id="56" name="Rectangle 55"/>
              <p:cNvSpPr>
                <a:spLocks noChangeArrowheads="1"/>
              </p:cNvSpPr>
              <p:nvPr/>
            </p:nvSpPr>
            <p:spPr bwMode="auto">
              <a:xfrm>
                <a:off x="2487" y="44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7" name="Rectangle 56"/>
              <p:cNvSpPr>
                <a:spLocks noChangeArrowheads="1"/>
              </p:cNvSpPr>
              <p:nvPr/>
            </p:nvSpPr>
            <p:spPr bwMode="auto">
              <a:xfrm>
                <a:off x="2444"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4" name="Group 57"/>
            <p:cNvGrpSpPr>
              <a:grpSpLocks/>
            </p:cNvGrpSpPr>
            <p:nvPr/>
          </p:nvGrpSpPr>
          <p:grpSpPr bwMode="auto">
            <a:xfrm>
              <a:off x="772" y="2289"/>
              <a:ext cx="1503" cy="281"/>
              <a:chOff x="0" y="884"/>
              <a:chExt cx="1222" cy="442"/>
            </a:xfrm>
          </p:grpSpPr>
          <p:sp>
            <p:nvSpPr>
              <p:cNvPr id="54" name="Rectangle 58"/>
              <p:cNvSpPr>
                <a:spLocks noChangeArrowheads="1"/>
              </p:cNvSpPr>
              <p:nvPr/>
            </p:nvSpPr>
            <p:spPr bwMode="auto">
              <a:xfrm>
                <a:off x="43" y="884"/>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dirty="0">
                    <a:latin typeface="微软雅黑" pitchFamily="34" charset="-122"/>
                    <a:ea typeface="微软雅黑" pitchFamily="34" charset="-122"/>
                  </a:rPr>
                  <a:t>多模(欧洲日本）</a:t>
                </a:r>
                <a:endParaRPr lang="en-US" altLang="zh-CN" sz="2400" dirty="0">
                  <a:latin typeface="微软雅黑" pitchFamily="34" charset="-122"/>
                  <a:ea typeface="微软雅黑" pitchFamily="34" charset="-122"/>
                </a:endParaRPr>
              </a:p>
              <a:p>
                <a:pPr>
                  <a:lnSpc>
                    <a:spcPct val="100000"/>
                  </a:lnSpc>
                  <a:spcBef>
                    <a:spcPct val="0"/>
                  </a:spcBef>
                </a:pPr>
                <a:endParaRPr lang="zh-CN" altLang="en-US" sz="2400" dirty="0">
                  <a:latin typeface="Times New Roman" pitchFamily="18" charset="0"/>
                </a:endParaRPr>
              </a:p>
            </p:txBody>
          </p:sp>
          <p:sp>
            <p:nvSpPr>
              <p:cNvPr id="55" name="Rectangle 59"/>
              <p:cNvSpPr>
                <a:spLocks noChangeArrowheads="1"/>
              </p:cNvSpPr>
              <p:nvPr/>
            </p:nvSpPr>
            <p:spPr bwMode="auto">
              <a:xfrm>
                <a:off x="0"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5" name="Group 60"/>
            <p:cNvGrpSpPr>
              <a:grpSpLocks/>
            </p:cNvGrpSpPr>
            <p:nvPr/>
          </p:nvGrpSpPr>
          <p:grpSpPr bwMode="auto">
            <a:xfrm>
              <a:off x="2275" y="2289"/>
              <a:ext cx="1502" cy="281"/>
              <a:chOff x="1222" y="884"/>
              <a:chExt cx="1222" cy="442"/>
            </a:xfrm>
          </p:grpSpPr>
          <p:sp>
            <p:nvSpPr>
              <p:cNvPr id="52" name="Rectangle 61"/>
              <p:cNvSpPr>
                <a:spLocks noChangeArrowheads="1"/>
              </p:cNvSpPr>
              <p:nvPr/>
            </p:nvSpPr>
            <p:spPr bwMode="auto">
              <a:xfrm>
                <a:off x="1265" y="884"/>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3" name="Rectangle 62"/>
              <p:cNvSpPr>
                <a:spLocks noChangeArrowheads="1"/>
              </p:cNvSpPr>
              <p:nvPr/>
            </p:nvSpPr>
            <p:spPr bwMode="auto">
              <a:xfrm>
                <a:off x="1222"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6" name="Group 63"/>
            <p:cNvGrpSpPr>
              <a:grpSpLocks/>
            </p:cNvGrpSpPr>
            <p:nvPr/>
          </p:nvGrpSpPr>
          <p:grpSpPr bwMode="auto">
            <a:xfrm>
              <a:off x="3777" y="2289"/>
              <a:ext cx="1503" cy="281"/>
              <a:chOff x="2444" y="884"/>
              <a:chExt cx="1222" cy="442"/>
            </a:xfrm>
          </p:grpSpPr>
          <p:sp>
            <p:nvSpPr>
              <p:cNvPr id="50" name="Rectangle 64"/>
              <p:cNvSpPr>
                <a:spLocks noChangeArrowheads="1"/>
              </p:cNvSpPr>
              <p:nvPr/>
            </p:nvSpPr>
            <p:spPr bwMode="auto">
              <a:xfrm>
                <a:off x="2487" y="884"/>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solidFill>
                    <a:srgbClr val="FFFF00"/>
                  </a:solidFill>
                  <a:latin typeface="宋体" pitchFamily="2" charset="-122"/>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1" name="Rectangle 65"/>
              <p:cNvSpPr>
                <a:spLocks noChangeArrowheads="1"/>
              </p:cNvSpPr>
              <p:nvPr/>
            </p:nvSpPr>
            <p:spPr bwMode="auto">
              <a:xfrm>
                <a:off x="2444"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7" name="Group 66"/>
            <p:cNvGrpSpPr>
              <a:grpSpLocks/>
            </p:cNvGrpSpPr>
            <p:nvPr/>
          </p:nvGrpSpPr>
          <p:grpSpPr bwMode="auto">
            <a:xfrm>
              <a:off x="772" y="2570"/>
              <a:ext cx="1503" cy="378"/>
              <a:chOff x="0" y="1326"/>
              <a:chExt cx="1222" cy="596"/>
            </a:xfrm>
          </p:grpSpPr>
          <p:sp>
            <p:nvSpPr>
              <p:cNvPr id="48" name="Rectangle 67"/>
              <p:cNvSpPr>
                <a:spLocks noChangeArrowheads="1"/>
              </p:cNvSpPr>
              <p:nvPr/>
            </p:nvSpPr>
            <p:spPr bwMode="auto">
              <a:xfrm>
                <a:off x="43" y="1326"/>
                <a:ext cx="1136" cy="596"/>
              </a:xfrm>
              <a:prstGeom prst="rect">
                <a:avLst/>
              </a:prstGeom>
              <a:noFill/>
              <a:ln w="12700" cap="sq">
                <a:noFill/>
                <a:miter lim="800000"/>
                <a:headEnd/>
                <a:tailEnd/>
              </a:ln>
              <a:effectLst/>
            </p:spPr>
            <p:txBody>
              <a:bodyPr/>
              <a:lstStyle/>
              <a:p>
                <a:pPr eaLnBrk="1" hangingPunct="1">
                  <a:lnSpc>
                    <a:spcPct val="100000"/>
                  </a:lnSpc>
                  <a:spcBef>
                    <a:spcPct val="0"/>
                  </a:spcBef>
                </a:pPr>
                <a:endParaRPr lang="zh-CN" altLang="en-US" sz="2400">
                  <a:latin typeface="Times New Roman" pitchFamily="18" charset="0"/>
                </a:endParaRPr>
              </a:p>
            </p:txBody>
          </p:sp>
          <p:sp>
            <p:nvSpPr>
              <p:cNvPr id="49" name="Rectangle 68"/>
              <p:cNvSpPr>
                <a:spLocks noChangeArrowheads="1"/>
              </p:cNvSpPr>
              <p:nvPr/>
            </p:nvSpPr>
            <p:spPr bwMode="auto">
              <a:xfrm>
                <a:off x="0" y="1326"/>
                <a:ext cx="1222" cy="596"/>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8" name="Group 69"/>
            <p:cNvGrpSpPr>
              <a:grpSpLocks/>
            </p:cNvGrpSpPr>
            <p:nvPr/>
          </p:nvGrpSpPr>
          <p:grpSpPr bwMode="auto">
            <a:xfrm>
              <a:off x="3777" y="2570"/>
              <a:ext cx="1503" cy="378"/>
              <a:chOff x="2444" y="1326"/>
              <a:chExt cx="1222" cy="596"/>
            </a:xfrm>
          </p:grpSpPr>
          <p:sp>
            <p:nvSpPr>
              <p:cNvPr id="46" name="Rectangle 70"/>
              <p:cNvSpPr>
                <a:spLocks noChangeArrowheads="1"/>
              </p:cNvSpPr>
              <p:nvPr/>
            </p:nvSpPr>
            <p:spPr bwMode="auto">
              <a:xfrm>
                <a:off x="2487" y="1326"/>
                <a:ext cx="1136" cy="596"/>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7" name="Rectangle 71"/>
              <p:cNvSpPr>
                <a:spLocks noChangeArrowheads="1"/>
              </p:cNvSpPr>
              <p:nvPr/>
            </p:nvSpPr>
            <p:spPr bwMode="auto">
              <a:xfrm>
                <a:off x="2444" y="1326"/>
                <a:ext cx="1222" cy="596"/>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9" name="Group 72"/>
            <p:cNvGrpSpPr>
              <a:grpSpLocks/>
            </p:cNvGrpSpPr>
            <p:nvPr/>
          </p:nvGrpSpPr>
          <p:grpSpPr bwMode="auto">
            <a:xfrm>
              <a:off x="772" y="2948"/>
              <a:ext cx="1503" cy="281"/>
              <a:chOff x="0" y="1922"/>
              <a:chExt cx="1222" cy="442"/>
            </a:xfrm>
          </p:grpSpPr>
          <p:sp>
            <p:nvSpPr>
              <p:cNvPr id="44" name="Rectangle 73"/>
              <p:cNvSpPr>
                <a:spLocks noChangeArrowheads="1"/>
              </p:cNvSpPr>
              <p:nvPr/>
            </p:nvSpPr>
            <p:spPr bwMode="auto">
              <a:xfrm>
                <a:off x="43" y="1922"/>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dirty="0">
                    <a:latin typeface="微软雅黑" pitchFamily="34" charset="-122"/>
                    <a:ea typeface="微软雅黑" pitchFamily="34" charset="-122"/>
                  </a:rPr>
                  <a:t>老式多模光纤</a:t>
                </a:r>
                <a:endParaRPr lang="en-US" altLang="zh-CN" sz="2400" dirty="0">
                  <a:latin typeface="微软雅黑" pitchFamily="34" charset="-122"/>
                  <a:ea typeface="微软雅黑" pitchFamily="34" charset="-122"/>
                </a:endParaRPr>
              </a:p>
              <a:p>
                <a:pPr>
                  <a:lnSpc>
                    <a:spcPct val="100000"/>
                  </a:lnSpc>
                  <a:spcBef>
                    <a:spcPct val="0"/>
                  </a:spcBef>
                </a:pPr>
                <a:endParaRPr lang="zh-CN" altLang="en-US" sz="2400" dirty="0">
                  <a:latin typeface="Times New Roman" pitchFamily="18" charset="0"/>
                </a:endParaRPr>
              </a:p>
            </p:txBody>
          </p:sp>
          <p:sp>
            <p:nvSpPr>
              <p:cNvPr id="45" name="Rectangle 74"/>
              <p:cNvSpPr>
                <a:spLocks noChangeArrowheads="1"/>
              </p:cNvSpPr>
              <p:nvPr/>
            </p:nvSpPr>
            <p:spPr bwMode="auto">
              <a:xfrm>
                <a:off x="0"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20" name="Group 75"/>
            <p:cNvGrpSpPr>
              <a:grpSpLocks/>
            </p:cNvGrpSpPr>
            <p:nvPr/>
          </p:nvGrpSpPr>
          <p:grpSpPr bwMode="auto">
            <a:xfrm>
              <a:off x="2275" y="2948"/>
              <a:ext cx="1502" cy="281"/>
              <a:chOff x="1222" y="1922"/>
              <a:chExt cx="1222" cy="442"/>
            </a:xfrm>
          </p:grpSpPr>
          <p:sp>
            <p:nvSpPr>
              <p:cNvPr id="42" name="Rectangle 76"/>
              <p:cNvSpPr>
                <a:spLocks noChangeArrowheads="1"/>
              </p:cNvSpPr>
              <p:nvPr/>
            </p:nvSpPr>
            <p:spPr bwMode="auto">
              <a:xfrm>
                <a:off x="1265" y="192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3" name="Rectangle 77"/>
              <p:cNvSpPr>
                <a:spLocks noChangeArrowheads="1"/>
              </p:cNvSpPr>
              <p:nvPr/>
            </p:nvSpPr>
            <p:spPr bwMode="auto">
              <a:xfrm>
                <a:off x="1222"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21" name="Group 78"/>
            <p:cNvGrpSpPr>
              <a:grpSpLocks/>
            </p:cNvGrpSpPr>
            <p:nvPr/>
          </p:nvGrpSpPr>
          <p:grpSpPr bwMode="auto">
            <a:xfrm>
              <a:off x="3777" y="2948"/>
              <a:ext cx="1503" cy="281"/>
              <a:chOff x="2444" y="1922"/>
              <a:chExt cx="1222" cy="442"/>
            </a:xfrm>
          </p:grpSpPr>
          <p:sp>
            <p:nvSpPr>
              <p:cNvPr id="40" name="Rectangle 79"/>
              <p:cNvSpPr>
                <a:spLocks noChangeArrowheads="1"/>
              </p:cNvSpPr>
              <p:nvPr/>
            </p:nvSpPr>
            <p:spPr bwMode="auto">
              <a:xfrm>
                <a:off x="2487" y="192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1" name="Rectangle 80"/>
              <p:cNvSpPr>
                <a:spLocks noChangeArrowheads="1"/>
              </p:cNvSpPr>
              <p:nvPr/>
            </p:nvSpPr>
            <p:spPr bwMode="auto">
              <a:xfrm>
                <a:off x="2444"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sp>
          <p:nvSpPr>
            <p:cNvPr id="24" name="Rectangle 101"/>
            <p:cNvSpPr>
              <a:spLocks noChangeArrowheads="1"/>
            </p:cNvSpPr>
            <p:nvPr/>
          </p:nvSpPr>
          <p:spPr bwMode="auto">
            <a:xfrm>
              <a:off x="4320" y="2217"/>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9" name="Rectangle 108"/>
            <p:cNvSpPr>
              <a:spLocks noChangeArrowheads="1"/>
            </p:cNvSpPr>
            <p:nvPr/>
          </p:nvSpPr>
          <p:spPr bwMode="auto">
            <a:xfrm>
              <a:off x="2784" y="3168"/>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30" name="Rectangle 109"/>
            <p:cNvSpPr>
              <a:spLocks noChangeArrowheads="1"/>
            </p:cNvSpPr>
            <p:nvPr/>
          </p:nvSpPr>
          <p:spPr bwMode="auto">
            <a:xfrm>
              <a:off x="4444" y="3292"/>
              <a:ext cx="116" cy="288"/>
            </a:xfrm>
            <a:prstGeom prst="rect">
              <a:avLst/>
            </a:prstGeom>
            <a:noFill/>
            <a:ln w="9525">
              <a:noFill/>
              <a:miter lim="800000"/>
              <a:headEnd/>
              <a:tailEnd/>
            </a:ln>
            <a:effectLst/>
          </p:spPr>
          <p:txBody>
            <a:bodyPr wrap="none">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31" name="Text Box 111"/>
            <p:cNvSpPr txBox="1">
              <a:spLocks noChangeArrowheads="1"/>
            </p:cNvSpPr>
            <p:nvPr/>
          </p:nvSpPr>
          <p:spPr bwMode="auto">
            <a:xfrm>
              <a:off x="816" y="2592"/>
              <a:ext cx="1446" cy="288"/>
            </a:xfrm>
            <a:prstGeom prst="rect">
              <a:avLst/>
            </a:prstGeom>
            <a:noFill/>
            <a:ln w="9525">
              <a:noFill/>
              <a:miter lim="800000"/>
              <a:headEnd/>
              <a:tailEnd/>
            </a:ln>
            <a:effectLst/>
          </p:spPr>
          <p:txBody>
            <a:bodyPr wrap="square">
              <a:spAutoFit/>
            </a:bodyPr>
            <a:lstStyle/>
            <a:p>
              <a:pP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多模(美国）</a:t>
              </a:r>
              <a:endParaRPr lang="en-US" altLang="zh-CN" sz="2400" dirty="0">
                <a:latin typeface="微软雅黑" pitchFamily="34" charset="-122"/>
                <a:ea typeface="微软雅黑" pitchFamily="34" charset="-122"/>
              </a:endParaRPr>
            </a:p>
          </p:txBody>
        </p:sp>
        <p:sp>
          <p:nvSpPr>
            <p:cNvPr id="32" name="Rectangle 115"/>
            <p:cNvSpPr>
              <a:spLocks noChangeArrowheads="1"/>
            </p:cNvSpPr>
            <p:nvPr/>
          </p:nvSpPr>
          <p:spPr bwMode="auto">
            <a:xfrm>
              <a:off x="2384" y="2016"/>
              <a:ext cx="392" cy="297"/>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8/9</a:t>
              </a:r>
            </a:p>
          </p:txBody>
        </p:sp>
        <p:sp>
          <p:nvSpPr>
            <p:cNvPr id="33" name="Rectangle 116"/>
            <p:cNvSpPr>
              <a:spLocks noChangeArrowheads="1"/>
            </p:cNvSpPr>
            <p:nvPr/>
          </p:nvSpPr>
          <p:spPr bwMode="auto">
            <a:xfrm>
              <a:off x="2422" y="2284"/>
              <a:ext cx="316" cy="297"/>
            </a:xfrm>
            <a:prstGeom prst="rect">
              <a:avLst/>
            </a:prstGeom>
            <a:noFill/>
            <a:ln w="9525">
              <a:noFill/>
              <a:miter lim="800000"/>
              <a:headEnd/>
              <a:tailEnd/>
            </a:ln>
            <a:effectLst/>
          </p:spPr>
          <p:txBody>
            <a:bodyPr wrap="squar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50</a:t>
              </a:r>
            </a:p>
          </p:txBody>
        </p:sp>
        <p:sp>
          <p:nvSpPr>
            <p:cNvPr id="34" name="Rectangle 117"/>
            <p:cNvSpPr>
              <a:spLocks noChangeArrowheads="1"/>
            </p:cNvSpPr>
            <p:nvPr/>
          </p:nvSpPr>
          <p:spPr bwMode="auto">
            <a:xfrm>
              <a:off x="2348" y="2592"/>
              <a:ext cx="463" cy="297"/>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62.5</a:t>
              </a:r>
            </a:p>
          </p:txBody>
        </p:sp>
        <p:sp>
          <p:nvSpPr>
            <p:cNvPr id="35" name="Rectangle 119"/>
            <p:cNvSpPr>
              <a:spLocks noChangeArrowheads="1"/>
            </p:cNvSpPr>
            <p:nvPr/>
          </p:nvSpPr>
          <p:spPr bwMode="auto">
            <a:xfrm>
              <a:off x="2351" y="2928"/>
              <a:ext cx="459"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100</a:t>
              </a:r>
            </a:p>
          </p:txBody>
        </p:sp>
        <p:sp>
          <p:nvSpPr>
            <p:cNvPr id="36" name="Rectangle 120"/>
            <p:cNvSpPr>
              <a:spLocks noChangeArrowheads="1"/>
            </p:cNvSpPr>
            <p:nvPr/>
          </p:nvSpPr>
          <p:spPr bwMode="auto">
            <a:xfrm>
              <a:off x="3736" y="2016"/>
              <a:ext cx="421" cy="297"/>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125</a:t>
              </a:r>
            </a:p>
          </p:txBody>
        </p:sp>
        <p:sp>
          <p:nvSpPr>
            <p:cNvPr id="37" name="Rectangle 121"/>
            <p:cNvSpPr>
              <a:spLocks noChangeArrowheads="1"/>
            </p:cNvSpPr>
            <p:nvPr/>
          </p:nvSpPr>
          <p:spPr bwMode="auto">
            <a:xfrm>
              <a:off x="3736" y="2284"/>
              <a:ext cx="421" cy="297"/>
            </a:xfrm>
            <a:prstGeom prst="rect">
              <a:avLst/>
            </a:prstGeom>
            <a:noFill/>
            <a:ln w="9525">
              <a:noFill/>
              <a:miter lim="800000"/>
              <a:headEnd/>
              <a:tailEnd/>
            </a:ln>
            <a:effectLst/>
          </p:spPr>
          <p:txBody>
            <a:bodyPr wrap="squar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125</a:t>
              </a:r>
            </a:p>
          </p:txBody>
        </p:sp>
        <p:sp>
          <p:nvSpPr>
            <p:cNvPr id="38" name="Rectangle 122"/>
            <p:cNvSpPr>
              <a:spLocks noChangeArrowheads="1"/>
            </p:cNvSpPr>
            <p:nvPr/>
          </p:nvSpPr>
          <p:spPr bwMode="auto">
            <a:xfrm>
              <a:off x="3736" y="2640"/>
              <a:ext cx="421" cy="297"/>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125</a:t>
              </a:r>
            </a:p>
          </p:txBody>
        </p:sp>
        <p:sp>
          <p:nvSpPr>
            <p:cNvPr id="39" name="Rectangle 123"/>
            <p:cNvSpPr>
              <a:spLocks noChangeArrowheads="1"/>
            </p:cNvSpPr>
            <p:nvPr/>
          </p:nvSpPr>
          <p:spPr bwMode="auto">
            <a:xfrm>
              <a:off x="3717" y="2928"/>
              <a:ext cx="459"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140</a:t>
              </a:r>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331640" y="2007954"/>
            <a:ext cx="3359150" cy="412934"/>
          </a:xfrm>
          <a:prstGeom prst="rect">
            <a:avLst/>
          </a:prstGeom>
          <a:noFill/>
          <a:ln w="9525">
            <a:noFill/>
            <a:miter lim="800000"/>
            <a:headEnd/>
            <a:tailEnd/>
          </a:ln>
          <a:effectLst/>
        </p:spPr>
        <p:txBody>
          <a:bodyPr>
            <a:spAutoFit/>
          </a:bodyPr>
          <a:lstStyle/>
          <a:p>
            <a:pPr marL="342900" indent="-342900" algn="l">
              <a:lnSpc>
                <a:spcPts val="2500"/>
              </a:lnSpc>
              <a:spcBef>
                <a:spcPct val="20000"/>
              </a:spcBef>
              <a:buClr>
                <a:schemeClr val="accent2"/>
              </a:buClr>
              <a:buSzPct val="75000"/>
              <a:buFont typeface="Wingdings" pitchFamily="2" charset="2"/>
              <a:buNone/>
              <a:defRPr/>
            </a:pPr>
            <a:r>
              <a:rPr lang="zh-CN" altLang="en-US" sz="2400" b="1" dirty="0">
                <a:solidFill>
                  <a:srgbClr val="009999"/>
                </a:solidFill>
                <a:latin typeface="微软雅黑" pitchFamily="34" charset="-122"/>
                <a:ea typeface="微软雅黑" pitchFamily="34" charset="-122"/>
              </a:rPr>
              <a:t>光缆的带宽（含义）</a:t>
            </a:r>
            <a:endParaRPr lang="en-US" altLang="zh-CN" sz="2400" b="1" dirty="0">
              <a:solidFill>
                <a:srgbClr val="009999"/>
              </a:solidFill>
              <a:latin typeface="微软雅黑" pitchFamily="34" charset="-122"/>
              <a:ea typeface="微软雅黑" pitchFamily="34" charset="-122"/>
            </a:endParaRPr>
          </a:p>
        </p:txBody>
      </p:sp>
      <p:grpSp>
        <p:nvGrpSpPr>
          <p:cNvPr id="3" name="Group 68"/>
          <p:cNvGrpSpPr>
            <a:grpSpLocks/>
          </p:cNvGrpSpPr>
          <p:nvPr/>
        </p:nvGrpSpPr>
        <p:grpSpPr bwMode="auto">
          <a:xfrm>
            <a:off x="251520" y="2780928"/>
            <a:ext cx="8568952" cy="2940050"/>
            <a:chOff x="610" y="2036"/>
            <a:chExt cx="4772" cy="1852"/>
          </a:xfrm>
        </p:grpSpPr>
        <p:grpSp>
          <p:nvGrpSpPr>
            <p:cNvPr id="4" name="Group 8"/>
            <p:cNvGrpSpPr>
              <a:grpSpLocks/>
            </p:cNvGrpSpPr>
            <p:nvPr/>
          </p:nvGrpSpPr>
          <p:grpSpPr bwMode="auto">
            <a:xfrm>
              <a:off x="772" y="2036"/>
              <a:ext cx="1503" cy="281"/>
              <a:chOff x="0" y="0"/>
              <a:chExt cx="1222" cy="442"/>
            </a:xfrm>
          </p:grpSpPr>
          <p:sp>
            <p:nvSpPr>
              <p:cNvPr id="61" name="Rectangle 9"/>
              <p:cNvSpPr>
                <a:spLocks noChangeArrowheads="1"/>
              </p:cNvSpPr>
              <p:nvPr/>
            </p:nvSpPr>
            <p:spPr bwMode="auto">
              <a:xfrm>
                <a:off x="43" y="0"/>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a:latin typeface="Times New Roman" pitchFamily="18" charset="0"/>
                  </a:rPr>
                  <a:t> </a:t>
                </a:r>
              </a:p>
              <a:p>
                <a:pPr>
                  <a:lnSpc>
                    <a:spcPct val="100000"/>
                  </a:lnSpc>
                  <a:spcBef>
                    <a:spcPct val="0"/>
                  </a:spcBef>
                </a:pPr>
                <a:endParaRPr lang="zh-CN" altLang="en-US" sz="2400">
                  <a:latin typeface="Times New Roman" pitchFamily="18" charset="0"/>
                </a:endParaRPr>
              </a:p>
            </p:txBody>
          </p:sp>
          <p:sp>
            <p:nvSpPr>
              <p:cNvPr id="62" name="Rectangle 10"/>
              <p:cNvSpPr>
                <a:spLocks noChangeArrowheads="1"/>
              </p:cNvSpPr>
              <p:nvPr/>
            </p:nvSpPr>
            <p:spPr bwMode="auto">
              <a:xfrm>
                <a:off x="0"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5" name="Group 11"/>
            <p:cNvGrpSpPr>
              <a:grpSpLocks/>
            </p:cNvGrpSpPr>
            <p:nvPr/>
          </p:nvGrpSpPr>
          <p:grpSpPr bwMode="auto">
            <a:xfrm>
              <a:off x="2275" y="2036"/>
              <a:ext cx="1502" cy="281"/>
              <a:chOff x="1222" y="0"/>
              <a:chExt cx="1222" cy="442"/>
            </a:xfrm>
          </p:grpSpPr>
          <p:sp>
            <p:nvSpPr>
              <p:cNvPr id="59" name="Rectangle 12"/>
              <p:cNvSpPr>
                <a:spLocks noChangeArrowheads="1"/>
              </p:cNvSpPr>
              <p:nvPr/>
            </p:nvSpPr>
            <p:spPr bwMode="auto">
              <a:xfrm>
                <a:off x="1265" y="0"/>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r>
                  <a:rPr lang="zh-CN" altLang="en-US" sz="2800" dirty="0">
                    <a:latin typeface="微软雅黑" pitchFamily="34" charset="-122"/>
                    <a:ea typeface="微软雅黑" pitchFamily="34" charset="-122"/>
                  </a:rPr>
                  <a:t>单模光缆</a:t>
                </a:r>
              </a:p>
              <a:p>
                <a:pPr algn="ctr">
                  <a:lnSpc>
                    <a:spcPct val="100000"/>
                  </a:lnSpc>
                  <a:spcBef>
                    <a:spcPct val="0"/>
                  </a:spcBef>
                </a:pPr>
                <a:endParaRPr lang="zh-CN" altLang="en-US" sz="2400" dirty="0">
                  <a:latin typeface="宋体" pitchFamily="2" charset="-122"/>
                </a:endParaRPr>
              </a:p>
            </p:txBody>
          </p:sp>
          <p:sp>
            <p:nvSpPr>
              <p:cNvPr id="60" name="Rectangle 13"/>
              <p:cNvSpPr>
                <a:spLocks noChangeArrowheads="1"/>
              </p:cNvSpPr>
              <p:nvPr/>
            </p:nvSpPr>
            <p:spPr bwMode="auto">
              <a:xfrm>
                <a:off x="1222"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6" name="Group 14"/>
            <p:cNvGrpSpPr>
              <a:grpSpLocks/>
            </p:cNvGrpSpPr>
            <p:nvPr/>
          </p:nvGrpSpPr>
          <p:grpSpPr bwMode="auto">
            <a:xfrm>
              <a:off x="3777" y="2036"/>
              <a:ext cx="1503" cy="281"/>
              <a:chOff x="2444" y="0"/>
              <a:chExt cx="1222" cy="442"/>
            </a:xfrm>
          </p:grpSpPr>
          <p:sp>
            <p:nvSpPr>
              <p:cNvPr id="57" name="Rectangle 15"/>
              <p:cNvSpPr>
                <a:spLocks noChangeArrowheads="1"/>
              </p:cNvSpPr>
              <p:nvPr/>
            </p:nvSpPr>
            <p:spPr bwMode="auto">
              <a:xfrm>
                <a:off x="2487" y="0"/>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r>
                  <a:rPr lang="zh-CN" altLang="en-US" sz="2800" dirty="0">
                    <a:latin typeface="微软雅黑" pitchFamily="34" charset="-122"/>
                    <a:ea typeface="微软雅黑" pitchFamily="34" charset="-122"/>
                  </a:rPr>
                  <a:t>多模光缆</a:t>
                </a:r>
              </a:p>
            </p:txBody>
          </p:sp>
          <p:sp>
            <p:nvSpPr>
              <p:cNvPr id="58" name="Rectangle 16"/>
              <p:cNvSpPr>
                <a:spLocks noChangeArrowheads="1"/>
              </p:cNvSpPr>
              <p:nvPr/>
            </p:nvSpPr>
            <p:spPr bwMode="auto">
              <a:xfrm>
                <a:off x="2444"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7" name="Group 17"/>
            <p:cNvGrpSpPr>
              <a:grpSpLocks/>
            </p:cNvGrpSpPr>
            <p:nvPr/>
          </p:nvGrpSpPr>
          <p:grpSpPr bwMode="auto">
            <a:xfrm>
              <a:off x="772" y="2317"/>
              <a:ext cx="1571" cy="280"/>
              <a:chOff x="0" y="442"/>
              <a:chExt cx="1277" cy="442"/>
            </a:xfrm>
          </p:grpSpPr>
          <p:sp>
            <p:nvSpPr>
              <p:cNvPr id="55" name="Rectangle 18"/>
              <p:cNvSpPr>
                <a:spLocks noChangeArrowheads="1"/>
              </p:cNvSpPr>
              <p:nvPr/>
            </p:nvSpPr>
            <p:spPr bwMode="auto">
              <a:xfrm>
                <a:off x="43" y="442"/>
                <a:ext cx="1234" cy="442"/>
              </a:xfrm>
              <a:prstGeom prst="rect">
                <a:avLst/>
              </a:prstGeom>
              <a:noFill/>
              <a:ln w="12700" cap="sq">
                <a:noFill/>
                <a:miter lim="800000"/>
                <a:headEnd/>
                <a:tailEnd/>
              </a:ln>
              <a:effectLst/>
            </p:spPr>
            <p:txBody>
              <a:bodyPr/>
              <a:lstStyle/>
              <a:p>
                <a:pPr eaLnBrk="1" hangingPunct="1">
                  <a:lnSpc>
                    <a:spcPct val="100000"/>
                  </a:lnSpc>
                  <a:spcBef>
                    <a:spcPct val="0"/>
                  </a:spcBef>
                </a:pPr>
                <a:r>
                  <a:rPr lang="en-US" altLang="zh-CN" sz="2400" dirty="0">
                    <a:latin typeface="微软雅黑" pitchFamily="34" charset="-122"/>
                    <a:ea typeface="微软雅黑" pitchFamily="34" charset="-122"/>
                  </a:rPr>
                  <a:t>Core/Cladding</a:t>
                </a:r>
                <a:endParaRPr lang="zh-CN" altLang="en-US" sz="2400" dirty="0">
                  <a:latin typeface="微软雅黑" pitchFamily="34" charset="-122"/>
                  <a:ea typeface="微软雅黑" pitchFamily="34" charset="-122"/>
                </a:endParaRPr>
              </a:p>
            </p:txBody>
          </p:sp>
          <p:sp>
            <p:nvSpPr>
              <p:cNvPr id="56" name="Rectangle 19"/>
              <p:cNvSpPr>
                <a:spLocks noChangeArrowheads="1"/>
              </p:cNvSpPr>
              <p:nvPr/>
            </p:nvSpPr>
            <p:spPr bwMode="auto">
              <a:xfrm>
                <a:off x="0"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8" name="Group 20"/>
            <p:cNvGrpSpPr>
              <a:grpSpLocks/>
            </p:cNvGrpSpPr>
            <p:nvPr/>
          </p:nvGrpSpPr>
          <p:grpSpPr bwMode="auto">
            <a:xfrm>
              <a:off x="2275" y="2317"/>
              <a:ext cx="1502" cy="280"/>
              <a:chOff x="1222" y="442"/>
              <a:chExt cx="1222" cy="442"/>
            </a:xfrm>
          </p:grpSpPr>
          <p:sp>
            <p:nvSpPr>
              <p:cNvPr id="53" name="Rectangle 21"/>
              <p:cNvSpPr>
                <a:spLocks noChangeArrowheads="1"/>
              </p:cNvSpPr>
              <p:nvPr/>
            </p:nvSpPr>
            <p:spPr bwMode="auto">
              <a:xfrm>
                <a:off x="1265" y="44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4" name="Rectangle 22"/>
              <p:cNvSpPr>
                <a:spLocks noChangeArrowheads="1"/>
              </p:cNvSpPr>
              <p:nvPr/>
            </p:nvSpPr>
            <p:spPr bwMode="auto">
              <a:xfrm>
                <a:off x="1222"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9" name="Group 23"/>
            <p:cNvGrpSpPr>
              <a:grpSpLocks/>
            </p:cNvGrpSpPr>
            <p:nvPr/>
          </p:nvGrpSpPr>
          <p:grpSpPr bwMode="auto">
            <a:xfrm>
              <a:off x="3777" y="2317"/>
              <a:ext cx="1503" cy="280"/>
              <a:chOff x="2444" y="442"/>
              <a:chExt cx="1222" cy="442"/>
            </a:xfrm>
          </p:grpSpPr>
          <p:sp>
            <p:nvSpPr>
              <p:cNvPr id="51" name="Rectangle 24"/>
              <p:cNvSpPr>
                <a:spLocks noChangeArrowheads="1"/>
              </p:cNvSpPr>
              <p:nvPr/>
            </p:nvSpPr>
            <p:spPr bwMode="auto">
              <a:xfrm>
                <a:off x="2487" y="44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2" name="Rectangle 25"/>
              <p:cNvSpPr>
                <a:spLocks noChangeArrowheads="1"/>
              </p:cNvSpPr>
              <p:nvPr/>
            </p:nvSpPr>
            <p:spPr bwMode="auto">
              <a:xfrm>
                <a:off x="2444"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0" name="Group 26"/>
            <p:cNvGrpSpPr>
              <a:grpSpLocks/>
            </p:cNvGrpSpPr>
            <p:nvPr/>
          </p:nvGrpSpPr>
          <p:grpSpPr bwMode="auto">
            <a:xfrm>
              <a:off x="772" y="2597"/>
              <a:ext cx="1503" cy="281"/>
              <a:chOff x="0" y="884"/>
              <a:chExt cx="1222" cy="442"/>
            </a:xfrm>
          </p:grpSpPr>
          <p:sp>
            <p:nvSpPr>
              <p:cNvPr id="49" name="Rectangle 27"/>
              <p:cNvSpPr>
                <a:spLocks noChangeArrowheads="1"/>
              </p:cNvSpPr>
              <p:nvPr/>
            </p:nvSpPr>
            <p:spPr bwMode="auto">
              <a:xfrm>
                <a:off x="43" y="884"/>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dirty="0">
                    <a:latin typeface="微软雅黑" pitchFamily="34" charset="-122"/>
                    <a:ea typeface="微软雅黑" pitchFamily="34" charset="-122"/>
                  </a:rPr>
                  <a:t>光源</a:t>
                </a:r>
                <a:endParaRPr lang="en-US" altLang="zh-CN" sz="2400" dirty="0">
                  <a:latin typeface="微软雅黑" pitchFamily="34" charset="-122"/>
                  <a:ea typeface="微软雅黑" pitchFamily="34" charset="-122"/>
                </a:endParaRPr>
              </a:p>
              <a:p>
                <a:pPr>
                  <a:lnSpc>
                    <a:spcPct val="100000"/>
                  </a:lnSpc>
                  <a:spcBef>
                    <a:spcPct val="0"/>
                  </a:spcBef>
                </a:pPr>
                <a:endParaRPr lang="zh-CN" altLang="en-US" sz="2400" dirty="0">
                  <a:latin typeface="Times New Roman" pitchFamily="18" charset="0"/>
                </a:endParaRPr>
              </a:p>
            </p:txBody>
          </p:sp>
          <p:sp>
            <p:nvSpPr>
              <p:cNvPr id="50" name="Rectangle 28"/>
              <p:cNvSpPr>
                <a:spLocks noChangeArrowheads="1"/>
              </p:cNvSpPr>
              <p:nvPr/>
            </p:nvSpPr>
            <p:spPr bwMode="auto">
              <a:xfrm>
                <a:off x="0"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1" name="Group 29"/>
            <p:cNvGrpSpPr>
              <a:grpSpLocks/>
            </p:cNvGrpSpPr>
            <p:nvPr/>
          </p:nvGrpSpPr>
          <p:grpSpPr bwMode="auto">
            <a:xfrm>
              <a:off x="2275" y="2597"/>
              <a:ext cx="1502" cy="281"/>
              <a:chOff x="1222" y="884"/>
              <a:chExt cx="1222" cy="442"/>
            </a:xfrm>
          </p:grpSpPr>
          <p:sp>
            <p:nvSpPr>
              <p:cNvPr id="47" name="Rectangle 30"/>
              <p:cNvSpPr>
                <a:spLocks noChangeArrowheads="1"/>
              </p:cNvSpPr>
              <p:nvPr/>
            </p:nvSpPr>
            <p:spPr bwMode="auto">
              <a:xfrm>
                <a:off x="1265" y="884"/>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8" name="Rectangle 31"/>
              <p:cNvSpPr>
                <a:spLocks noChangeArrowheads="1"/>
              </p:cNvSpPr>
              <p:nvPr/>
            </p:nvSpPr>
            <p:spPr bwMode="auto">
              <a:xfrm>
                <a:off x="1222"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2" name="Group 32"/>
            <p:cNvGrpSpPr>
              <a:grpSpLocks/>
            </p:cNvGrpSpPr>
            <p:nvPr/>
          </p:nvGrpSpPr>
          <p:grpSpPr bwMode="auto">
            <a:xfrm>
              <a:off x="3777" y="2597"/>
              <a:ext cx="1503" cy="281"/>
              <a:chOff x="2444" y="884"/>
              <a:chExt cx="1222" cy="442"/>
            </a:xfrm>
          </p:grpSpPr>
          <p:sp>
            <p:nvSpPr>
              <p:cNvPr id="45" name="Rectangle 33"/>
              <p:cNvSpPr>
                <a:spLocks noChangeArrowheads="1"/>
              </p:cNvSpPr>
              <p:nvPr/>
            </p:nvSpPr>
            <p:spPr bwMode="auto">
              <a:xfrm>
                <a:off x="2487" y="884"/>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solidFill>
                    <a:srgbClr val="FFFF00"/>
                  </a:solidFill>
                  <a:latin typeface="宋体" pitchFamily="2" charset="-122"/>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6" name="Rectangle 34"/>
              <p:cNvSpPr>
                <a:spLocks noChangeArrowheads="1"/>
              </p:cNvSpPr>
              <p:nvPr/>
            </p:nvSpPr>
            <p:spPr bwMode="auto">
              <a:xfrm>
                <a:off x="2444"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3" name="Group 35"/>
            <p:cNvGrpSpPr>
              <a:grpSpLocks/>
            </p:cNvGrpSpPr>
            <p:nvPr/>
          </p:nvGrpSpPr>
          <p:grpSpPr bwMode="auto">
            <a:xfrm>
              <a:off x="772" y="2878"/>
              <a:ext cx="1503" cy="378"/>
              <a:chOff x="0" y="1326"/>
              <a:chExt cx="1222" cy="596"/>
            </a:xfrm>
          </p:grpSpPr>
          <p:sp>
            <p:nvSpPr>
              <p:cNvPr id="43" name="Rectangle 36"/>
              <p:cNvSpPr>
                <a:spLocks noChangeArrowheads="1"/>
              </p:cNvSpPr>
              <p:nvPr/>
            </p:nvSpPr>
            <p:spPr bwMode="auto">
              <a:xfrm>
                <a:off x="43" y="1326"/>
                <a:ext cx="1136" cy="596"/>
              </a:xfrm>
              <a:prstGeom prst="rect">
                <a:avLst/>
              </a:prstGeom>
              <a:noFill/>
              <a:ln w="12700" cap="sq">
                <a:noFill/>
                <a:miter lim="800000"/>
                <a:headEnd/>
                <a:tailEnd/>
              </a:ln>
              <a:effectLst/>
            </p:spPr>
            <p:txBody>
              <a:bodyPr/>
              <a:lstStyle/>
              <a:p>
                <a:pPr eaLnBrk="1" hangingPunct="1">
                  <a:lnSpc>
                    <a:spcPct val="100000"/>
                  </a:lnSpc>
                  <a:spcBef>
                    <a:spcPct val="0"/>
                  </a:spcBef>
                </a:pPr>
                <a:endParaRPr lang="zh-CN" altLang="en-US" sz="2400">
                  <a:latin typeface="Times New Roman" pitchFamily="18" charset="0"/>
                </a:endParaRPr>
              </a:p>
            </p:txBody>
          </p:sp>
          <p:sp>
            <p:nvSpPr>
              <p:cNvPr id="44" name="Rectangle 37"/>
              <p:cNvSpPr>
                <a:spLocks noChangeArrowheads="1"/>
              </p:cNvSpPr>
              <p:nvPr/>
            </p:nvSpPr>
            <p:spPr bwMode="auto">
              <a:xfrm>
                <a:off x="0" y="1326"/>
                <a:ext cx="1222" cy="596"/>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4" name="Group 38"/>
            <p:cNvGrpSpPr>
              <a:grpSpLocks/>
            </p:cNvGrpSpPr>
            <p:nvPr/>
          </p:nvGrpSpPr>
          <p:grpSpPr bwMode="auto">
            <a:xfrm>
              <a:off x="3777" y="2878"/>
              <a:ext cx="1503" cy="378"/>
              <a:chOff x="2444" y="1326"/>
              <a:chExt cx="1222" cy="596"/>
            </a:xfrm>
          </p:grpSpPr>
          <p:sp>
            <p:nvSpPr>
              <p:cNvPr id="41" name="Rectangle 39"/>
              <p:cNvSpPr>
                <a:spLocks noChangeArrowheads="1"/>
              </p:cNvSpPr>
              <p:nvPr/>
            </p:nvSpPr>
            <p:spPr bwMode="auto">
              <a:xfrm>
                <a:off x="2487" y="1326"/>
                <a:ext cx="1136" cy="596"/>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2" name="Rectangle 40"/>
              <p:cNvSpPr>
                <a:spLocks noChangeArrowheads="1"/>
              </p:cNvSpPr>
              <p:nvPr/>
            </p:nvSpPr>
            <p:spPr bwMode="auto">
              <a:xfrm>
                <a:off x="2444" y="1326"/>
                <a:ext cx="1222" cy="596"/>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5" name="Group 41"/>
            <p:cNvGrpSpPr>
              <a:grpSpLocks/>
            </p:cNvGrpSpPr>
            <p:nvPr/>
          </p:nvGrpSpPr>
          <p:grpSpPr bwMode="auto">
            <a:xfrm>
              <a:off x="772" y="3256"/>
              <a:ext cx="1503" cy="281"/>
              <a:chOff x="0" y="1922"/>
              <a:chExt cx="1222" cy="442"/>
            </a:xfrm>
          </p:grpSpPr>
          <p:sp>
            <p:nvSpPr>
              <p:cNvPr id="39" name="Rectangle 42"/>
              <p:cNvSpPr>
                <a:spLocks noChangeArrowheads="1"/>
              </p:cNvSpPr>
              <p:nvPr/>
            </p:nvSpPr>
            <p:spPr bwMode="auto">
              <a:xfrm>
                <a:off x="43" y="1922"/>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dirty="0">
                    <a:latin typeface="微软雅黑" pitchFamily="34" charset="-122"/>
                    <a:ea typeface="微软雅黑" pitchFamily="34" charset="-122"/>
                  </a:rPr>
                  <a:t>模式带宽</a:t>
                </a:r>
                <a:endParaRPr lang="en-US" altLang="zh-CN" sz="2400" dirty="0">
                  <a:latin typeface="微软雅黑" pitchFamily="34" charset="-122"/>
                  <a:ea typeface="微软雅黑" pitchFamily="34" charset="-122"/>
                </a:endParaRPr>
              </a:p>
              <a:p>
                <a:pPr>
                  <a:lnSpc>
                    <a:spcPct val="100000"/>
                  </a:lnSpc>
                  <a:spcBef>
                    <a:spcPct val="0"/>
                  </a:spcBef>
                </a:pPr>
                <a:endParaRPr lang="zh-CN" altLang="en-US" sz="2400" dirty="0">
                  <a:latin typeface="Times New Roman" pitchFamily="18" charset="0"/>
                </a:endParaRPr>
              </a:p>
            </p:txBody>
          </p:sp>
          <p:sp>
            <p:nvSpPr>
              <p:cNvPr id="40" name="Rectangle 43"/>
              <p:cNvSpPr>
                <a:spLocks noChangeArrowheads="1"/>
              </p:cNvSpPr>
              <p:nvPr/>
            </p:nvSpPr>
            <p:spPr bwMode="auto">
              <a:xfrm>
                <a:off x="0"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6" name="Group 44"/>
            <p:cNvGrpSpPr>
              <a:grpSpLocks/>
            </p:cNvGrpSpPr>
            <p:nvPr/>
          </p:nvGrpSpPr>
          <p:grpSpPr bwMode="auto">
            <a:xfrm>
              <a:off x="2275" y="3256"/>
              <a:ext cx="1502" cy="281"/>
              <a:chOff x="1222" y="1922"/>
              <a:chExt cx="1222" cy="442"/>
            </a:xfrm>
          </p:grpSpPr>
          <p:sp>
            <p:nvSpPr>
              <p:cNvPr id="37" name="Rectangle 45"/>
              <p:cNvSpPr>
                <a:spLocks noChangeArrowheads="1"/>
              </p:cNvSpPr>
              <p:nvPr/>
            </p:nvSpPr>
            <p:spPr bwMode="auto">
              <a:xfrm>
                <a:off x="1265" y="192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38" name="Rectangle 46"/>
              <p:cNvSpPr>
                <a:spLocks noChangeArrowheads="1"/>
              </p:cNvSpPr>
              <p:nvPr/>
            </p:nvSpPr>
            <p:spPr bwMode="auto">
              <a:xfrm>
                <a:off x="1222"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7" name="Group 47"/>
            <p:cNvGrpSpPr>
              <a:grpSpLocks/>
            </p:cNvGrpSpPr>
            <p:nvPr/>
          </p:nvGrpSpPr>
          <p:grpSpPr bwMode="auto">
            <a:xfrm>
              <a:off x="3777" y="3256"/>
              <a:ext cx="1503" cy="281"/>
              <a:chOff x="2444" y="1922"/>
              <a:chExt cx="1222" cy="442"/>
            </a:xfrm>
          </p:grpSpPr>
          <p:sp>
            <p:nvSpPr>
              <p:cNvPr id="35" name="Rectangle 48"/>
              <p:cNvSpPr>
                <a:spLocks noChangeArrowheads="1"/>
              </p:cNvSpPr>
              <p:nvPr/>
            </p:nvSpPr>
            <p:spPr bwMode="auto">
              <a:xfrm>
                <a:off x="2487" y="192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36" name="Rectangle 49"/>
              <p:cNvSpPr>
                <a:spLocks noChangeArrowheads="1"/>
              </p:cNvSpPr>
              <p:nvPr/>
            </p:nvSpPr>
            <p:spPr bwMode="auto">
              <a:xfrm>
                <a:off x="2444"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sp>
          <p:nvSpPr>
            <p:cNvPr id="18" name="Rectangle 50"/>
            <p:cNvSpPr>
              <a:spLocks noChangeArrowheads="1"/>
            </p:cNvSpPr>
            <p:nvPr/>
          </p:nvSpPr>
          <p:spPr bwMode="auto">
            <a:xfrm>
              <a:off x="2908" y="2985"/>
              <a:ext cx="116" cy="288"/>
            </a:xfrm>
            <a:prstGeom prst="rect">
              <a:avLst/>
            </a:prstGeom>
            <a:noFill/>
            <a:ln w="9525">
              <a:noFill/>
              <a:miter lim="800000"/>
              <a:headEnd/>
              <a:tailEnd/>
            </a:ln>
            <a:effectLst/>
          </p:spPr>
          <p:txBody>
            <a:bodyPr wrap="none">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19" name="Rectangle 52"/>
            <p:cNvSpPr>
              <a:spLocks noChangeArrowheads="1"/>
            </p:cNvSpPr>
            <p:nvPr/>
          </p:nvSpPr>
          <p:spPr bwMode="auto">
            <a:xfrm>
              <a:off x="4320" y="2525"/>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0" name="Rectangle 53"/>
            <p:cNvSpPr>
              <a:spLocks noChangeArrowheads="1"/>
            </p:cNvSpPr>
            <p:nvPr/>
          </p:nvSpPr>
          <p:spPr bwMode="auto">
            <a:xfrm>
              <a:off x="4320" y="2909"/>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1" name="Rectangle 54"/>
            <p:cNvSpPr>
              <a:spLocks noChangeArrowheads="1"/>
            </p:cNvSpPr>
            <p:nvPr/>
          </p:nvSpPr>
          <p:spPr bwMode="auto">
            <a:xfrm>
              <a:off x="4320" y="3188"/>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2" name="Rectangle 55"/>
            <p:cNvSpPr>
              <a:spLocks noChangeArrowheads="1"/>
            </p:cNvSpPr>
            <p:nvPr/>
          </p:nvSpPr>
          <p:spPr bwMode="auto">
            <a:xfrm>
              <a:off x="2784" y="2228"/>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5" name="Rectangle 58"/>
            <p:cNvSpPr>
              <a:spLocks noChangeArrowheads="1"/>
            </p:cNvSpPr>
            <p:nvPr/>
          </p:nvSpPr>
          <p:spPr bwMode="auto">
            <a:xfrm>
              <a:off x="4444" y="3600"/>
              <a:ext cx="116" cy="288"/>
            </a:xfrm>
            <a:prstGeom prst="rect">
              <a:avLst/>
            </a:prstGeom>
            <a:noFill/>
            <a:ln w="9525">
              <a:noFill/>
              <a:miter lim="800000"/>
              <a:headEnd/>
              <a:tailEnd/>
            </a:ln>
            <a:effectLst/>
          </p:spPr>
          <p:txBody>
            <a:bodyPr wrap="none">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6" name="Text Box 59"/>
            <p:cNvSpPr txBox="1">
              <a:spLocks noChangeArrowheads="1"/>
            </p:cNvSpPr>
            <p:nvPr/>
          </p:nvSpPr>
          <p:spPr bwMode="auto">
            <a:xfrm>
              <a:off x="610" y="2895"/>
              <a:ext cx="1872" cy="288"/>
            </a:xfrm>
            <a:prstGeom prst="rect">
              <a:avLst/>
            </a:prstGeom>
            <a:noFill/>
            <a:ln w="9525">
              <a:noFill/>
              <a:miter lim="800000"/>
              <a:headEnd/>
              <a:tailEnd/>
            </a:ln>
            <a:effectLst/>
          </p:spPr>
          <p:txBody>
            <a:bodyPr>
              <a:spAutoFit/>
            </a:bodyPr>
            <a:lstStyle/>
            <a:p>
              <a:pP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波长</a:t>
              </a:r>
              <a:endParaRPr lang="en-US" altLang="zh-CN" sz="2400" dirty="0">
                <a:latin typeface="微软雅黑" pitchFamily="34" charset="-122"/>
                <a:ea typeface="微软雅黑" pitchFamily="34" charset="-122"/>
              </a:endParaRPr>
            </a:p>
          </p:txBody>
        </p:sp>
        <p:sp>
          <p:nvSpPr>
            <p:cNvPr id="27" name="Rectangle 60"/>
            <p:cNvSpPr>
              <a:spLocks noChangeArrowheads="1"/>
            </p:cNvSpPr>
            <p:nvPr/>
          </p:nvSpPr>
          <p:spPr bwMode="auto">
            <a:xfrm>
              <a:off x="2253" y="2324"/>
              <a:ext cx="656"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en-US" altLang="zh-CN" sz="2400" dirty="0" smtClean="0">
                  <a:latin typeface="微软雅黑" pitchFamily="34" charset="-122"/>
                  <a:ea typeface="微软雅黑" pitchFamily="34" charset="-122"/>
                </a:rPr>
                <a:t>9</a:t>
              </a:r>
              <a:r>
                <a:rPr lang="zh-CN" altLang="en-US" sz="2400" dirty="0" smtClean="0">
                  <a:latin typeface="微软雅黑" pitchFamily="34" charset="-122"/>
                  <a:ea typeface="微软雅黑" pitchFamily="34" charset="-122"/>
                </a:rPr>
                <a:t>/125</a:t>
              </a:r>
              <a:endParaRPr lang="zh-CN" altLang="en-US" sz="2400" dirty="0">
                <a:latin typeface="微软雅黑" pitchFamily="34" charset="-122"/>
                <a:ea typeface="微软雅黑" pitchFamily="34" charset="-122"/>
              </a:endParaRPr>
            </a:p>
          </p:txBody>
        </p:sp>
        <p:sp>
          <p:nvSpPr>
            <p:cNvPr id="28" name="Rectangle 61"/>
            <p:cNvSpPr>
              <a:spLocks noChangeArrowheads="1"/>
            </p:cNvSpPr>
            <p:nvPr/>
          </p:nvSpPr>
          <p:spPr bwMode="auto">
            <a:xfrm>
              <a:off x="2322" y="2607"/>
              <a:ext cx="515"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激 光</a:t>
              </a:r>
            </a:p>
          </p:txBody>
        </p:sp>
        <p:sp>
          <p:nvSpPr>
            <p:cNvPr id="29" name="Rectangle 62"/>
            <p:cNvSpPr>
              <a:spLocks noChangeArrowheads="1"/>
            </p:cNvSpPr>
            <p:nvPr/>
          </p:nvSpPr>
          <p:spPr bwMode="auto">
            <a:xfrm>
              <a:off x="2237" y="2900"/>
              <a:ext cx="1020"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1310/1550</a:t>
              </a:r>
            </a:p>
          </p:txBody>
        </p:sp>
        <p:sp>
          <p:nvSpPr>
            <p:cNvPr id="30" name="Rectangle 63"/>
            <p:cNvSpPr>
              <a:spLocks noChangeArrowheads="1"/>
            </p:cNvSpPr>
            <p:nvPr/>
          </p:nvSpPr>
          <p:spPr bwMode="auto">
            <a:xfrm>
              <a:off x="2324" y="3264"/>
              <a:ext cx="996"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solidFill>
                    <a:srgbClr val="FF0000"/>
                  </a:solidFill>
                  <a:latin typeface="微软雅黑" pitchFamily="34" charset="-122"/>
                  <a:ea typeface="微软雅黑" pitchFamily="34" charset="-122"/>
                </a:rPr>
                <a:t>标准未给出</a:t>
              </a:r>
            </a:p>
          </p:txBody>
        </p:sp>
        <p:sp>
          <p:nvSpPr>
            <p:cNvPr id="31" name="Rectangle 64"/>
            <p:cNvSpPr>
              <a:spLocks noChangeArrowheads="1"/>
            </p:cNvSpPr>
            <p:nvPr/>
          </p:nvSpPr>
          <p:spPr bwMode="auto">
            <a:xfrm>
              <a:off x="3626" y="2324"/>
              <a:ext cx="1756"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62.5/125 </a:t>
              </a:r>
              <a:r>
                <a:rPr lang="zh-CN" altLang="en-US" sz="2400" dirty="0" smtClean="0">
                  <a:latin typeface="微软雅黑" pitchFamily="34" charset="-122"/>
                  <a:ea typeface="微软雅黑" pitchFamily="34" charset="-122"/>
                </a:rPr>
                <a:t>  50/125</a:t>
              </a:r>
              <a:endParaRPr lang="zh-CN" altLang="en-US" sz="2400" dirty="0">
                <a:latin typeface="微软雅黑" pitchFamily="34" charset="-122"/>
                <a:ea typeface="微软雅黑" pitchFamily="34" charset="-122"/>
              </a:endParaRPr>
            </a:p>
          </p:txBody>
        </p:sp>
        <p:sp>
          <p:nvSpPr>
            <p:cNvPr id="32" name="Rectangle 65"/>
            <p:cNvSpPr>
              <a:spLocks noChangeArrowheads="1"/>
            </p:cNvSpPr>
            <p:nvPr/>
          </p:nvSpPr>
          <p:spPr bwMode="auto">
            <a:xfrm>
              <a:off x="3857" y="2592"/>
              <a:ext cx="863"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en-US" altLang="zh-CN" sz="2400" dirty="0">
                  <a:latin typeface="微软雅黑" pitchFamily="34" charset="-122"/>
                  <a:ea typeface="微软雅黑" pitchFamily="34" charset="-122"/>
                </a:rPr>
                <a:t>LED/</a:t>
              </a:r>
              <a:r>
                <a:rPr lang="zh-CN" altLang="en-US" sz="2400" dirty="0">
                  <a:latin typeface="微软雅黑" pitchFamily="34" charset="-122"/>
                  <a:ea typeface="微软雅黑" pitchFamily="34" charset="-122"/>
                </a:rPr>
                <a:t>激光</a:t>
              </a:r>
            </a:p>
          </p:txBody>
        </p:sp>
        <p:sp>
          <p:nvSpPr>
            <p:cNvPr id="33" name="Rectangle 66"/>
            <p:cNvSpPr>
              <a:spLocks noChangeArrowheads="1"/>
            </p:cNvSpPr>
            <p:nvPr/>
          </p:nvSpPr>
          <p:spPr bwMode="auto">
            <a:xfrm>
              <a:off x="3826" y="2898"/>
              <a:ext cx="915" cy="291"/>
            </a:xfrm>
            <a:prstGeom prst="rect">
              <a:avLst/>
            </a:prstGeom>
            <a:noFill/>
            <a:ln w="9525">
              <a:noFill/>
              <a:miter lim="800000"/>
              <a:headEnd/>
              <a:tailEnd/>
            </a:ln>
            <a:effectLst/>
          </p:spPr>
          <p:txBody>
            <a:bodyPr wrap="squar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850/1300</a:t>
              </a:r>
            </a:p>
          </p:txBody>
        </p:sp>
        <p:sp>
          <p:nvSpPr>
            <p:cNvPr id="34" name="Rectangle 67"/>
            <p:cNvSpPr>
              <a:spLocks noChangeArrowheads="1"/>
            </p:cNvSpPr>
            <p:nvPr/>
          </p:nvSpPr>
          <p:spPr bwMode="auto">
            <a:xfrm>
              <a:off x="3830" y="3236"/>
              <a:ext cx="811"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160/500</a:t>
              </a:r>
            </a:p>
          </p:txBody>
        </p:sp>
      </p:grpSp>
      <p:sp>
        <p:nvSpPr>
          <p:cNvPr id="63" name="Rectangle 70"/>
          <p:cNvSpPr>
            <a:spLocks noChangeArrowheads="1"/>
          </p:cNvSpPr>
          <p:nvPr/>
        </p:nvSpPr>
        <p:spPr bwMode="auto">
          <a:xfrm>
            <a:off x="428596" y="866764"/>
            <a:ext cx="4800600" cy="990600"/>
          </a:xfrm>
          <a:prstGeom prst="rect">
            <a:avLst/>
          </a:prstGeom>
          <a:noFill/>
          <a:ln w="9525">
            <a:noFill/>
            <a:miter lim="800000"/>
            <a:headEnd/>
            <a:tailEnd/>
          </a:ln>
          <a:effectLst/>
        </p:spPr>
        <p:txBody>
          <a:bodyPr lIns="92075" tIns="46038" rIns="92075" bIns="46038" anchor="ctr"/>
          <a:lstStyle/>
          <a:p>
            <a:pPr eaLnBrk="1" hangingPunct="1">
              <a:lnSpc>
                <a:spcPct val="100000"/>
              </a:lnSpc>
              <a:defRPr/>
            </a:pPr>
            <a:r>
              <a:rPr lang="zh-CN" altLang="en-US" sz="3200" b="1" dirty="0">
                <a:solidFill>
                  <a:srgbClr val="C00000"/>
                </a:solidFill>
                <a:latin typeface="文鼎淹水体" pitchFamily="33" charset="-122"/>
                <a:ea typeface="文鼎淹水体" pitchFamily="33" charset="-122"/>
                <a:cs typeface="+mj-cs"/>
              </a:rPr>
              <a:t>单模和多模光缆</a:t>
            </a:r>
          </a:p>
        </p:txBody>
      </p:sp>
      <p:sp>
        <p:nvSpPr>
          <p:cNvPr id="64" name="Line 71"/>
          <p:cNvSpPr>
            <a:spLocks noChangeShapeType="1"/>
          </p:cNvSpPr>
          <p:nvPr/>
        </p:nvSpPr>
        <p:spPr bwMode="auto">
          <a:xfrm>
            <a:off x="919170" y="1652590"/>
            <a:ext cx="36000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latin typeface="+mn-lt"/>
              <a:ea typeface="+mn-ea"/>
            </a:endParaRPr>
          </a:p>
        </p:txBody>
      </p:sp>
      <p:sp>
        <p:nvSpPr>
          <p:cNvPr id="65" name="Line 72"/>
          <p:cNvSpPr>
            <a:spLocks noChangeShapeType="1"/>
          </p:cNvSpPr>
          <p:nvPr/>
        </p:nvSpPr>
        <p:spPr bwMode="auto">
          <a:xfrm>
            <a:off x="919170" y="1728790"/>
            <a:ext cx="36000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latin typeface="+mn-lt"/>
              <a:ea typeface="+mn-e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3"/>
            <a:ext cx="8229600" cy="725487"/>
          </a:xfrm>
          <a:prstGeom prst="rect">
            <a:avLst/>
          </a:prstGeom>
        </p:spPr>
        <p:txBody>
          <a:bodyPr/>
          <a:lstStyle/>
          <a:p>
            <a:pPr marL="0" marR="0" lvl="0" indent="0" defTabSz="914400" latinLnBrk="0">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中心束管式铠装光缆</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467544" y="1628800"/>
            <a:ext cx="5473104" cy="4249737"/>
          </a:xfrm>
          <a:prstGeom prst="rect">
            <a:avLst/>
          </a:prstGeom>
        </p:spPr>
        <p:txBody>
          <a:bodyPr/>
          <a:lstStyle/>
          <a:p>
            <a:pPr marL="342900" marR="0" lvl="0" indent="-342900" algn="l" defTabSz="914400" eaLnBrk="1" latinLnBrk="0" hangingPunct="1">
              <a:lnSpc>
                <a:spcPct val="150000"/>
              </a:lnSpc>
              <a:spcBef>
                <a:spcPct val="20000"/>
              </a:spcBef>
              <a:buClr>
                <a:schemeClr val="accent2"/>
              </a:buClr>
              <a:buSzPct val="75000"/>
              <a:tabLst/>
              <a:defRPr/>
            </a:pPr>
            <a:r>
              <a:rPr lang="zh-CN" altLang="en-US" sz="2400" b="1" dirty="0" smtClean="0">
                <a:solidFill>
                  <a:srgbClr val="009999"/>
                </a:solidFill>
                <a:latin typeface="微软雅黑" pitchFamily="34" charset="-122"/>
                <a:ea typeface="微软雅黑" pitchFamily="34" charset="-122"/>
              </a:rPr>
              <a:t>室外光缆</a:t>
            </a:r>
          </a:p>
          <a:p>
            <a:pPr marL="342900" marR="0" lvl="0" indent="-342900" algn="l" defTabSz="914400" rtl="0" eaLnBrk="1" fontAlgn="base" latinLnBrk="0" hangingPunct="1">
              <a:lnSpc>
                <a:spcPct val="150000"/>
              </a:lnSpc>
              <a:spcBef>
                <a:spcPct val="20000"/>
              </a:spcBef>
              <a:spcAft>
                <a:spcPct val="0"/>
              </a:spcAft>
              <a:buClrTx/>
              <a:buSzTx/>
              <a:buFont typeface="Arial" charset="0"/>
              <a:buNone/>
              <a:tabLst/>
              <a:defRPr/>
            </a:pPr>
            <a:r>
              <a:rPr kumimoji="0" lang="zh-CN" altLang="en-US" sz="20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适用于架空、管道、敷设、长途通    信、局间通信</a:t>
            </a:r>
          </a:p>
          <a:p>
            <a:pPr marL="342900" marR="0" lvl="0" indent="-342900" algn="l" defTabSz="914400" rtl="0" eaLnBrk="1" fontAlgn="base" latinLnBrk="0" hangingPunct="1">
              <a:lnSpc>
                <a:spcPct val="150000"/>
              </a:lnSpc>
              <a:spcBef>
                <a:spcPct val="20000"/>
              </a:spcBef>
              <a:spcAft>
                <a:spcPct val="0"/>
              </a:spcAft>
              <a:buClrTx/>
              <a:buSzTx/>
              <a:buFont typeface="Arial" charset="0"/>
              <a:buNone/>
              <a:tabLst/>
              <a:defRPr/>
            </a:pP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优良的阻水层，具有良好的抗渗水  能力</a:t>
            </a:r>
          </a:p>
          <a:p>
            <a:pPr marL="342900" marR="0" lvl="0" indent="-342900" algn="l" defTabSz="914400" rtl="0" eaLnBrk="1" fontAlgn="base" latinLnBrk="0" hangingPunct="1">
              <a:lnSpc>
                <a:spcPct val="150000"/>
              </a:lnSpc>
              <a:spcBef>
                <a:spcPct val="20000"/>
              </a:spcBef>
              <a:spcAft>
                <a:spcPct val="0"/>
              </a:spcAft>
              <a:buClrTx/>
              <a:buSzTx/>
              <a:buFont typeface="Arial" charset="0"/>
              <a:buNone/>
              <a:tabLst/>
              <a:defRPr/>
            </a:pP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lang="en-US" altLang="zh-CN" sz="1600" kern="0" dirty="0" smtClean="0">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结构紧凑，重量轻，钢带铠装抗压</a:t>
            </a:r>
            <a:r>
              <a:rPr kumimoji="0" lang="zh-CN" altLang="en-US" sz="20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性能优良</a:t>
            </a:r>
          </a:p>
          <a:p>
            <a:pPr marL="342900" indent="-342900" algn="l">
              <a:lnSpc>
                <a:spcPct val="150000"/>
              </a:lnSpc>
              <a:spcBef>
                <a:spcPct val="20000"/>
              </a:spcBef>
              <a:buClr>
                <a:schemeClr val="accent2"/>
              </a:buClr>
              <a:buSzPct val="75000"/>
              <a:defRPr/>
            </a:pPr>
            <a:r>
              <a:rPr lang="zh-CN" altLang="en-US" sz="2400" b="1" dirty="0" smtClean="0">
                <a:solidFill>
                  <a:srgbClr val="009999"/>
                </a:solidFill>
                <a:latin typeface="微软雅黑" pitchFamily="34" charset="-122"/>
                <a:ea typeface="微软雅黑" pitchFamily="34" charset="-122"/>
              </a:rPr>
              <a:t>直埋光缆</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b="1"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适用于架空、管道、敷设、长途通信、局间通信</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优良的阻水层，具有良好的抗渗水能力</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结构紧凑，重量轻，钢带铠装抗压性能优良</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双护套双铠装，抗侧压性能优良</a:t>
            </a:r>
            <a:endParaRPr kumimoji="0" lang="zh-CN" altLang="en-US" sz="1600" b="0"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pic>
        <p:nvPicPr>
          <p:cNvPr id="4" name="Picture 7" descr="GX01"/>
          <p:cNvPicPr>
            <a:picLocks noChangeAspect="1" noChangeArrowheads="1"/>
          </p:cNvPicPr>
          <p:nvPr/>
        </p:nvPicPr>
        <p:blipFill>
          <a:blip r:embed="rId2" cstate="print"/>
          <a:srcRect/>
          <a:stretch>
            <a:fillRect/>
          </a:stretch>
        </p:blipFill>
        <p:spPr>
          <a:xfrm>
            <a:off x="5940152" y="2268091"/>
            <a:ext cx="1924050" cy="1304925"/>
          </a:xfrm>
          <a:prstGeom prst="rect">
            <a:avLst/>
          </a:prstGeom>
          <a:noFill/>
          <a:ln/>
        </p:spPr>
      </p:pic>
      <p:pic>
        <p:nvPicPr>
          <p:cNvPr id="5" name="Picture 8" descr="GX02"/>
          <p:cNvPicPr>
            <a:picLocks noChangeAspect="1" noChangeArrowheads="1"/>
          </p:cNvPicPr>
          <p:nvPr/>
        </p:nvPicPr>
        <p:blipFill>
          <a:blip r:embed="rId3" cstate="print"/>
          <a:srcRect/>
          <a:stretch>
            <a:fillRect/>
          </a:stretch>
        </p:blipFill>
        <p:spPr bwMode="auto">
          <a:xfrm>
            <a:off x="6084168" y="4164682"/>
            <a:ext cx="1933575" cy="1352550"/>
          </a:xfrm>
          <a:prstGeom prst="rect">
            <a:avLst/>
          </a:prstGeom>
          <a:noFill/>
        </p:spPr>
      </p:pic>
      <p:sp>
        <p:nvSpPr>
          <p:cNvPr id="6" name="Oval 12"/>
          <p:cNvSpPr>
            <a:spLocks noChangeArrowheads="1"/>
          </p:cNvSpPr>
          <p:nvPr/>
        </p:nvSpPr>
        <p:spPr bwMode="auto">
          <a:xfrm>
            <a:off x="5940425" y="1989510"/>
            <a:ext cx="2089150" cy="2087562"/>
          </a:xfrm>
          <a:prstGeom prst="ellipse">
            <a:avLst/>
          </a:prstGeom>
          <a:noFill/>
          <a:ln w="28575" algn="ctr">
            <a:solidFill>
              <a:schemeClr val="accent1"/>
            </a:solidFill>
            <a:round/>
            <a:headEnd/>
            <a:tailEnd/>
          </a:ln>
          <a:effectLst/>
        </p:spPr>
        <p:txBody>
          <a:bodyPr wrap="none" anchor="ctr"/>
          <a:lstStyle/>
          <a:p>
            <a:endParaRPr lang="zh-CN" alt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7" name="Oval 17"/>
          <p:cNvSpPr>
            <a:spLocks noChangeArrowheads="1"/>
          </p:cNvSpPr>
          <p:nvPr/>
        </p:nvSpPr>
        <p:spPr bwMode="auto">
          <a:xfrm>
            <a:off x="5940152" y="3789710"/>
            <a:ext cx="2085975" cy="2087562"/>
          </a:xfrm>
          <a:prstGeom prst="ellipse">
            <a:avLst/>
          </a:prstGeom>
          <a:noFill/>
          <a:ln w="28575" algn="ctr">
            <a:solidFill>
              <a:srgbClr val="BEB7E7"/>
            </a:solidFill>
            <a:round/>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3"/>
            <a:ext cx="8229600" cy="725487"/>
          </a:xfrm>
          <a:prstGeom prst="rect">
            <a:avLst/>
          </a:prstGeom>
        </p:spPr>
        <p:txBody>
          <a:bodyPr/>
          <a:lstStyle/>
          <a:p>
            <a:pPr eaLnBrk="1" hangingPunct="1">
              <a:lnSpc>
                <a:spcPct val="100000"/>
              </a:lnSpc>
              <a:defRPr/>
            </a:pPr>
            <a:r>
              <a:rPr lang="zh-CN" altLang="en-US" sz="3200" b="1" dirty="0" smtClean="0">
                <a:solidFill>
                  <a:srgbClr val="C00000"/>
                </a:solidFill>
                <a:latin typeface="文鼎淹水体" pitchFamily="33" charset="-122"/>
                <a:ea typeface="文鼎淹水体" pitchFamily="33" charset="-122"/>
                <a:cs typeface="+mj-cs"/>
              </a:rPr>
              <a:t>松套层绞式双铠装光缆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755650" y="1916113"/>
            <a:ext cx="4895850" cy="3960812"/>
          </a:xfrm>
          <a:prstGeom prst="rect">
            <a:avLst/>
          </a:prstGeom>
        </p:spPr>
        <p:txBody>
          <a:bodyPr/>
          <a:lstStyle/>
          <a:p>
            <a:pPr marL="342900" indent="-342900" algn="l">
              <a:lnSpc>
                <a:spcPct val="150000"/>
              </a:lnSpc>
              <a:spcBef>
                <a:spcPct val="20000"/>
              </a:spcBef>
              <a:buClr>
                <a:schemeClr val="accent2"/>
              </a:buClr>
              <a:buSzPct val="75000"/>
              <a:defRPr/>
            </a:pPr>
            <a:r>
              <a:rPr lang="zh-CN" altLang="en-US" sz="2400" b="1" dirty="0" smtClean="0">
                <a:solidFill>
                  <a:srgbClr val="009999"/>
                </a:solidFill>
                <a:latin typeface="微软雅黑" pitchFamily="34" charset="-122"/>
                <a:ea typeface="微软雅黑" pitchFamily="34" charset="-122"/>
              </a:rPr>
              <a:t>直埋光缆</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适用于直埋、对防潮、防鼠等要求较高的场合</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双面覆塑铝带平纵包粘接护套、防潮性能优良</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双护套双铠装结构、抗侧压性能优良</a:t>
            </a:r>
          </a:p>
          <a:p>
            <a:pPr marL="342900" marR="0" lvl="0" indent="-342900" algn="l" defTabSz="914400" rtl="0" eaLnBrk="1" fontAlgn="base" latinLnBrk="0" hangingPunct="1">
              <a:lnSpc>
                <a:spcPct val="150000"/>
              </a:lnSpc>
              <a:spcBef>
                <a:spcPct val="20000"/>
              </a:spcBef>
              <a:spcAft>
                <a:spcPct val="0"/>
              </a:spcAft>
              <a:buClrTx/>
              <a:buSzTx/>
              <a:tabLst/>
              <a:defRPr/>
            </a:pPr>
            <a:r>
              <a:rPr lang="zh-CN" altLang="en-US" sz="2400" b="1" dirty="0" smtClean="0">
                <a:solidFill>
                  <a:srgbClr val="009999"/>
                </a:solidFill>
                <a:latin typeface="微软雅黑" pitchFamily="34" charset="-122"/>
                <a:ea typeface="微软雅黑" pitchFamily="34" charset="-122"/>
              </a:rPr>
              <a:t>防雷型光缆</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高承张芳纶纱周边加强、油膏保护光纤，防水性能优良</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多芯数可选，线径小，重量轻</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适用于室内外有防雷要求的场合</a:t>
            </a:r>
            <a:endParaRPr kumimoji="0" lang="zh-CN" altLang="en-US" sz="1600"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grpSp>
        <p:nvGrpSpPr>
          <p:cNvPr id="4" name="Group 7"/>
          <p:cNvGrpSpPr>
            <a:grpSpLocks/>
          </p:cNvGrpSpPr>
          <p:nvPr/>
        </p:nvGrpSpPr>
        <p:grpSpPr bwMode="auto">
          <a:xfrm>
            <a:off x="6012954" y="2349500"/>
            <a:ext cx="2303462" cy="3240088"/>
            <a:chOff x="3697" y="1480"/>
            <a:chExt cx="1451" cy="2041"/>
          </a:xfrm>
        </p:grpSpPr>
        <p:pic>
          <p:nvPicPr>
            <p:cNvPr id="5" name="Picture 5" descr="GX03"/>
            <p:cNvPicPr>
              <a:picLocks noChangeAspect="1" noChangeArrowheads="1"/>
            </p:cNvPicPr>
            <p:nvPr/>
          </p:nvPicPr>
          <p:blipFill>
            <a:blip r:embed="rId2" cstate="print"/>
            <a:srcRect/>
            <a:stretch>
              <a:fillRect/>
            </a:stretch>
          </p:blipFill>
          <p:spPr bwMode="auto">
            <a:xfrm>
              <a:off x="3697" y="1480"/>
              <a:ext cx="1451" cy="1024"/>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style>
            <a:lnRef idx="1">
              <a:schemeClr val="accent6"/>
            </a:lnRef>
            <a:fillRef idx="3">
              <a:schemeClr val="accent6"/>
            </a:fillRef>
            <a:effectRef idx="2">
              <a:schemeClr val="accent6"/>
            </a:effectRef>
            <a:fontRef idx="minor">
              <a:schemeClr val="lt1"/>
            </a:fontRef>
          </p:style>
        </p:pic>
        <p:pic>
          <p:nvPicPr>
            <p:cNvPr id="6" name="Picture 6" descr="GX04"/>
            <p:cNvPicPr>
              <a:picLocks noChangeAspect="1" noChangeArrowheads="1"/>
            </p:cNvPicPr>
            <p:nvPr/>
          </p:nvPicPr>
          <p:blipFill>
            <a:blip r:embed="rId3" cstate="print"/>
            <a:srcRect/>
            <a:stretch>
              <a:fillRect/>
            </a:stretch>
          </p:blipFill>
          <p:spPr bwMode="auto">
            <a:xfrm>
              <a:off x="3697" y="2508"/>
              <a:ext cx="1451" cy="1013"/>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style>
            <a:lnRef idx="1">
              <a:schemeClr val="accent6"/>
            </a:lnRef>
            <a:fillRef idx="3">
              <a:schemeClr val="accent6"/>
            </a:fillRef>
            <a:effectRef idx="2">
              <a:schemeClr val="accent6"/>
            </a:effectRef>
            <a:fontRef idx="minor">
              <a:schemeClr val="lt1"/>
            </a:fontRef>
          </p:style>
        </p:pic>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3"/>
            <a:ext cx="8229600" cy="725487"/>
          </a:xfrm>
          <a:prstGeom prst="rect">
            <a:avLst/>
          </a:prstGeom>
        </p:spPr>
        <p:txBody>
          <a:bodyPr/>
          <a:lstStyle/>
          <a:p>
            <a:pPr marL="0" marR="0" lvl="0" indent="0" defTabSz="914400" latinLnBrk="0">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自承式架空光缆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755576" y="2276872"/>
            <a:ext cx="4464496" cy="1584176"/>
          </a:xfrm>
          <a:prstGeom prst="rect">
            <a:avLst/>
          </a:prstGeom>
        </p:spPr>
        <p:txBody>
          <a:bodyPr/>
          <a:lstStyle/>
          <a:p>
            <a:pPr marL="342900" marR="0" lvl="0" indent="-342900" algn="l" defTabSz="914400" rtl="0" eaLnBrk="1" fontAlgn="base" latinLnBrk="0" hangingPunct="1">
              <a:lnSpc>
                <a:spcPct val="150000"/>
              </a:lnSpc>
              <a:spcBef>
                <a:spcPct val="20000"/>
              </a:spcBef>
              <a:spcAft>
                <a:spcPct val="0"/>
              </a:spcAft>
              <a:buClrTx/>
              <a:buSzTx/>
              <a:tabLst/>
              <a:defRPr/>
            </a:pPr>
            <a:r>
              <a:rPr lang="en-US" altLang="zh-CN" sz="1600" kern="0" dirty="0" smtClean="0">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全绝缘、不锈钢或电镀钢自承架空缆线结构</a:t>
            </a:r>
          </a:p>
          <a:p>
            <a:pPr marL="342900" marR="0" lvl="0" indent="-342900" algn="l" defTabSz="914400" rtl="0" eaLnBrk="1" fontAlgn="base" latinLnBrk="0" hangingPunct="1">
              <a:lnSpc>
                <a:spcPct val="150000"/>
              </a:lnSpc>
              <a:spcBef>
                <a:spcPct val="20000"/>
              </a:spcBef>
              <a:spcAft>
                <a:spcPct val="0"/>
              </a:spcAft>
              <a:buClrTx/>
              <a:buSzTx/>
              <a:tabLst/>
              <a:defRPr/>
            </a:pP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设计适合</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NESC</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风小等级</a:t>
            </a:r>
          </a:p>
          <a:p>
            <a:pPr marL="342900" marR="0" lvl="0" indent="-342900" algn="l" defTabSz="914400" rtl="0" eaLnBrk="1" fontAlgn="base" latinLnBrk="0" hangingPunct="1">
              <a:lnSpc>
                <a:spcPct val="150000"/>
              </a:lnSpc>
              <a:spcBef>
                <a:spcPct val="20000"/>
              </a:spcBef>
              <a:spcAft>
                <a:spcPct val="0"/>
              </a:spcAft>
              <a:buClrTx/>
              <a:buSzTx/>
              <a:tabLst/>
              <a:defRPr/>
            </a:pPr>
            <a:r>
              <a:rPr lang="en-US" altLang="zh-CN" sz="1600" kern="0" dirty="0" smtClean="0">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可使安装成本减半</a:t>
            </a:r>
            <a:endParaRPr kumimoji="0" lang="zh-CN" altLang="en-US" sz="1600" b="0"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pic>
        <p:nvPicPr>
          <p:cNvPr id="4" name="Picture 5" descr="GX05"/>
          <p:cNvPicPr>
            <a:picLocks noChangeAspect="1" noChangeArrowheads="1"/>
          </p:cNvPicPr>
          <p:nvPr/>
        </p:nvPicPr>
        <p:blipFill>
          <a:blip r:embed="rId2" cstate="print"/>
          <a:srcRect/>
          <a:stretch>
            <a:fillRect/>
          </a:stretch>
        </p:blipFill>
        <p:spPr>
          <a:xfrm>
            <a:off x="5796136" y="2564904"/>
            <a:ext cx="2303463" cy="1852612"/>
          </a:xfrm>
          <a:prstGeom prst="rect">
            <a:avLst/>
          </a:prstGeom>
          <a:noFill/>
          <a:ln/>
        </p:spPr>
      </p:pic>
      <p:sp>
        <p:nvSpPr>
          <p:cNvPr id="5" name="AutoShape 7"/>
          <p:cNvSpPr>
            <a:spLocks noChangeArrowheads="1"/>
          </p:cNvSpPr>
          <p:nvPr/>
        </p:nvSpPr>
        <p:spPr bwMode="auto">
          <a:xfrm>
            <a:off x="5724128" y="2636912"/>
            <a:ext cx="2590800" cy="2016125"/>
          </a:xfrm>
          <a:prstGeom prst="foldedCorner">
            <a:avLst>
              <a:gd name="adj" fmla="val 12500"/>
            </a:avLst>
          </a:prstGeom>
          <a:noFill/>
          <a:ln w="28575">
            <a:solidFill>
              <a:schemeClr val="accent1"/>
            </a:solidFill>
            <a:round/>
            <a:headEnd/>
            <a:tailEnd/>
          </a:ln>
          <a:effectLst>
            <a:prstShdw prst="shdw13" dist="89803" dir="13500000">
              <a:srgbClr val="009999">
                <a:alpha val="50000"/>
              </a:srgbClr>
            </a:prstShdw>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203315"/>
            <a:ext cx="8229600" cy="725487"/>
          </a:xfrm>
          <a:prstGeom prst="rect">
            <a:avLst/>
          </a:prstGeom>
        </p:spPr>
        <p:txBody>
          <a:bodyPr/>
          <a:lstStyle/>
          <a:p>
            <a:pPr eaLnBrk="1" hangingPunct="1">
              <a:lnSpc>
                <a:spcPct val="100000"/>
              </a:lnSpc>
              <a:defRPr/>
            </a:pPr>
            <a:r>
              <a:rPr lang="zh-CN" altLang="en-US" sz="3200" b="1" dirty="0" smtClean="0">
                <a:solidFill>
                  <a:srgbClr val="C00000"/>
                </a:solidFill>
                <a:latin typeface="文鼎淹水体" pitchFamily="33" charset="-122"/>
                <a:ea typeface="文鼎淹水体" pitchFamily="33" charset="-122"/>
                <a:cs typeface="+mj-cs"/>
              </a:rPr>
              <a:t>室内单芯单元光缆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3132138" y="2265372"/>
            <a:ext cx="5327650" cy="2449512"/>
          </a:xfrm>
          <a:prstGeom prst="rect">
            <a:avLst/>
          </a:prstGeom>
        </p:spPr>
        <p:txBody>
          <a:bodyPr/>
          <a:lstStyle/>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柔软、弯曲半径小、受力应变性能优良</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可选用阻燃或不沿燃外护套，并可提供</a:t>
            </a:r>
            <a:r>
              <a:rPr lang="en-US" altLang="zh-CN" sz="1600" kern="0" dirty="0" smtClean="0">
                <a:latin typeface="微软雅黑" pitchFamily="34" charset="-122"/>
                <a:ea typeface="微软雅黑" pitchFamily="34" charset="-122"/>
              </a:rPr>
              <a:t>LSOH</a:t>
            </a:r>
            <a:r>
              <a:rPr lang="zh-CN" altLang="en-US" sz="1600" kern="0" dirty="0" smtClean="0">
                <a:latin typeface="微软雅黑" pitchFamily="34" charset="-122"/>
                <a:ea typeface="微软雅黑" pitchFamily="34" charset="-122"/>
              </a:rPr>
              <a:t>护套</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端头可直接制作</a:t>
            </a:r>
            <a:r>
              <a:rPr lang="en-US" altLang="zh-CN" sz="1600" kern="0" dirty="0" smtClean="0">
                <a:latin typeface="微软雅黑" pitchFamily="34" charset="-122"/>
                <a:ea typeface="微软雅黑" pitchFamily="34" charset="-122"/>
              </a:rPr>
              <a:t>SC</a:t>
            </a:r>
            <a:r>
              <a:rPr lang="zh-CN" altLang="en-US" sz="1600" kern="0" dirty="0" smtClean="0">
                <a:latin typeface="微软雅黑" pitchFamily="34" charset="-122"/>
                <a:ea typeface="微软雅黑" pitchFamily="34" charset="-122"/>
              </a:rPr>
              <a:t>等活动连接头</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适用于架空、管道、托架等敷设条件</a:t>
            </a:r>
            <a:endParaRPr lang="zh-CN" altLang="en-US" sz="1600" kern="0" dirty="0">
              <a:latin typeface="微软雅黑" pitchFamily="34" charset="-122"/>
              <a:ea typeface="微软雅黑" pitchFamily="34" charset="-122"/>
            </a:endParaRPr>
          </a:p>
        </p:txBody>
      </p:sp>
      <p:pic>
        <p:nvPicPr>
          <p:cNvPr id="4" name="Picture 5" descr="GX06"/>
          <p:cNvPicPr>
            <a:picLocks noChangeAspect="1" noChangeArrowheads="1"/>
          </p:cNvPicPr>
          <p:nvPr/>
        </p:nvPicPr>
        <p:blipFill>
          <a:blip r:embed="rId2" cstate="print"/>
          <a:srcRect/>
          <a:stretch>
            <a:fillRect/>
          </a:stretch>
        </p:blipFill>
        <p:spPr>
          <a:xfrm>
            <a:off x="971550" y="3346464"/>
            <a:ext cx="1955800" cy="2154238"/>
          </a:xfrm>
          <a:prstGeom prst="rect">
            <a:avLst/>
          </a:prstGeom>
          <a:noFill/>
          <a:ln w="28575">
            <a:solidFill>
              <a:schemeClr val="accent1"/>
            </a:solidFill>
          </a:ln>
          <a:effectLst>
            <a:outerShdw dist="71842" dir="2700000" algn="ctr" rotWithShape="0">
              <a:srgbClr val="808080"/>
            </a:outerShdw>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446088" y="1052513"/>
            <a:ext cx="8229600" cy="725487"/>
          </a:xfrm>
          <a:prstGeom prst="rect">
            <a:avLst/>
          </a:prstGeom>
        </p:spPr>
        <p:txBody>
          <a:bodyPr/>
          <a:lstStyle/>
          <a:p>
            <a:pPr marL="0" marR="0" lvl="0" indent="0" defTabSz="914400" latinLnBrk="0">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光 纤 跳 线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5"/>
          <p:cNvSpPr txBox="1">
            <a:spLocks noChangeArrowheads="1"/>
          </p:cNvSpPr>
          <p:nvPr/>
        </p:nvSpPr>
        <p:spPr>
          <a:xfrm>
            <a:off x="539552" y="1916832"/>
            <a:ext cx="5328592" cy="3960812"/>
          </a:xfrm>
          <a:prstGeom prst="rect">
            <a:avLst/>
          </a:prstGeom>
        </p:spPr>
        <p:txBody>
          <a:bodyPr/>
          <a:lstStyle/>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提供</a:t>
            </a:r>
            <a:r>
              <a:rPr lang="en-US" altLang="zh-CN" sz="1600" kern="0" dirty="0" smtClean="0">
                <a:latin typeface="微软雅黑" pitchFamily="34" charset="-122"/>
                <a:ea typeface="微软雅黑" pitchFamily="34" charset="-122"/>
              </a:rPr>
              <a:t>ST</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SC</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FC</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LC</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MT-RJ</a:t>
            </a:r>
            <a:r>
              <a:rPr lang="zh-CN" altLang="en-US" sz="1600" kern="0" dirty="0" smtClean="0">
                <a:latin typeface="微软雅黑" pitchFamily="34" charset="-122"/>
                <a:ea typeface="微软雅黑" pitchFamily="34" charset="-122"/>
              </a:rPr>
              <a:t>各种接头可选</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多模包括</a:t>
            </a:r>
            <a:r>
              <a:rPr lang="en-US" altLang="zh-CN" sz="1600" kern="0" dirty="0" smtClean="0">
                <a:latin typeface="微软雅黑" pitchFamily="34" charset="-122"/>
                <a:ea typeface="微软雅黑" pitchFamily="34" charset="-122"/>
              </a:rPr>
              <a:t>50/125</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62.5/125</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OM3 50/125</a:t>
            </a:r>
            <a:r>
              <a:rPr lang="zh-CN" altLang="en-US" sz="1600" kern="0" dirty="0" smtClean="0">
                <a:latin typeface="微软雅黑" pitchFamily="34" charset="-122"/>
                <a:ea typeface="微软雅黑" pitchFamily="34" charset="-122"/>
              </a:rPr>
              <a:t>三种类型</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阻燃型外被</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长度可以自由定做</a:t>
            </a:r>
            <a:endParaRPr lang="en-US" altLang="zh-CN" sz="1600" kern="0" dirty="0" smtClean="0">
              <a:latin typeface="微软雅黑" pitchFamily="34" charset="-122"/>
              <a:ea typeface="微软雅黑" pitchFamily="34" charset="-122"/>
            </a:endParaRP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单模光纤：一般光纤跳线用黄色表示，接头和保护套为蓝色；传输距离较长。 </a:t>
            </a:r>
            <a:endParaRPr lang="en-US" altLang="zh-CN" sz="1600" kern="0" dirty="0" smtClean="0">
              <a:latin typeface="微软雅黑" pitchFamily="34" charset="-122"/>
              <a:ea typeface="微软雅黑" pitchFamily="34" charset="-122"/>
            </a:endParaRP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多模光纤：一般光纤跳线用橙色表示，也有的用灰色表示，接头和保护套用米色或者黑色；传输距离较短</a:t>
            </a:r>
            <a:endParaRPr lang="zh-CN" altLang="en-US" sz="1600" kern="0" dirty="0">
              <a:latin typeface="微软雅黑" pitchFamily="34" charset="-122"/>
              <a:ea typeface="微软雅黑" pitchFamily="34" charset="-122"/>
            </a:endParaRPr>
          </a:p>
        </p:txBody>
      </p:sp>
      <p:grpSp>
        <p:nvGrpSpPr>
          <p:cNvPr id="9" name="组合 8"/>
          <p:cNvGrpSpPr/>
          <p:nvPr/>
        </p:nvGrpSpPr>
        <p:grpSpPr>
          <a:xfrm>
            <a:off x="6000760" y="2130974"/>
            <a:ext cx="1785950" cy="1726654"/>
            <a:chOff x="6000760" y="2130974"/>
            <a:chExt cx="1785950" cy="1726654"/>
          </a:xfrm>
        </p:grpSpPr>
        <p:pic>
          <p:nvPicPr>
            <p:cNvPr id="4" name="图片 3" descr="u=3184506949,2644618150&amp;fm=0&amp;gp=0.jpg"/>
            <p:cNvPicPr>
              <a:picLocks noChangeAspect="1"/>
            </p:cNvPicPr>
            <p:nvPr/>
          </p:nvPicPr>
          <p:blipFill>
            <a:blip r:embed="rId2" cstate="print"/>
            <a:stretch>
              <a:fillRect/>
            </a:stretch>
          </p:blipFill>
          <p:spPr>
            <a:xfrm>
              <a:off x="6000760" y="2130974"/>
              <a:ext cx="1785950" cy="1339463"/>
            </a:xfrm>
            <a:prstGeom prst="rect">
              <a:avLst/>
            </a:prstGeom>
            <a:ln>
              <a:solidFill>
                <a:schemeClr val="accent1">
                  <a:lumMod val="75000"/>
                </a:schemeClr>
              </a:solidFill>
            </a:ln>
          </p:spPr>
        </p:pic>
        <p:sp>
          <p:nvSpPr>
            <p:cNvPr id="7" name="TextBox 6"/>
            <p:cNvSpPr txBox="1"/>
            <p:nvPr/>
          </p:nvSpPr>
          <p:spPr>
            <a:xfrm>
              <a:off x="6409481" y="3488296"/>
              <a:ext cx="877163" cy="369332"/>
            </a:xfrm>
            <a:prstGeom prst="rect">
              <a:avLst/>
            </a:prstGeom>
            <a:noFill/>
          </p:spPr>
          <p:txBody>
            <a:bodyPr wrap="none" rtlCol="0">
              <a:spAutoFit/>
            </a:bodyPr>
            <a:lstStyle/>
            <a:p>
              <a:r>
                <a:rPr lang="en-US" altLang="zh-CN" dirty="0" smtClean="0"/>
                <a:t>FC-FC</a:t>
              </a:r>
              <a:endParaRPr lang="zh-CN" altLang="en-US" dirty="0"/>
            </a:p>
          </p:txBody>
        </p:sp>
      </p:grpSp>
      <p:grpSp>
        <p:nvGrpSpPr>
          <p:cNvPr id="10" name="组合 9"/>
          <p:cNvGrpSpPr/>
          <p:nvPr/>
        </p:nvGrpSpPr>
        <p:grpSpPr>
          <a:xfrm>
            <a:off x="6001110" y="3845486"/>
            <a:ext cx="1785600" cy="1726654"/>
            <a:chOff x="6001110" y="3845486"/>
            <a:chExt cx="1785600" cy="1726654"/>
          </a:xfrm>
        </p:grpSpPr>
        <p:pic>
          <p:nvPicPr>
            <p:cNvPr id="6" name="图片 5" descr="u=598805690,496045835&amp;fm=0&amp;gp=0.jpg"/>
            <p:cNvPicPr>
              <a:picLocks/>
            </p:cNvPicPr>
            <p:nvPr/>
          </p:nvPicPr>
          <p:blipFill>
            <a:blip r:embed="rId3" cstate="print"/>
            <a:stretch>
              <a:fillRect/>
            </a:stretch>
          </p:blipFill>
          <p:spPr>
            <a:xfrm>
              <a:off x="6001110" y="3845486"/>
              <a:ext cx="1785600" cy="1339200"/>
            </a:xfrm>
            <a:prstGeom prst="rect">
              <a:avLst/>
            </a:prstGeom>
            <a:ln>
              <a:solidFill>
                <a:schemeClr val="accent1">
                  <a:lumMod val="75000"/>
                </a:schemeClr>
              </a:solidFill>
            </a:ln>
          </p:spPr>
        </p:pic>
        <p:sp>
          <p:nvSpPr>
            <p:cNvPr id="8" name="TextBox 7"/>
            <p:cNvSpPr txBox="1"/>
            <p:nvPr/>
          </p:nvSpPr>
          <p:spPr>
            <a:xfrm>
              <a:off x="6455271" y="5202808"/>
              <a:ext cx="902811" cy="369332"/>
            </a:xfrm>
            <a:prstGeom prst="rect">
              <a:avLst/>
            </a:prstGeom>
            <a:noFill/>
          </p:spPr>
          <p:txBody>
            <a:bodyPr wrap="none" rtlCol="0">
              <a:spAutoFit/>
            </a:bodyPr>
            <a:lstStyle/>
            <a:p>
              <a:r>
                <a:rPr lang="en-US" altLang="zh-CN" dirty="0" smtClean="0"/>
                <a:t>SC-SC</a:t>
              </a:r>
              <a:endParaRPr lang="zh-CN" altLang="en-US" dirty="0"/>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836712"/>
            <a:ext cx="8352159" cy="5112568"/>
          </a:xfrm>
        </p:spPr>
        <p:txBody>
          <a:bodyPr/>
          <a:lstStyle/>
          <a:p>
            <a:pPr>
              <a:lnSpc>
                <a:spcPct val="150000"/>
              </a:lnSpc>
              <a:buNone/>
            </a:pPr>
            <a:r>
              <a:rPr lang="en-US" altLang="zh-CN" sz="1600" b="1" dirty="0" smtClean="0">
                <a:solidFill>
                  <a:srgbClr val="0066FF"/>
                </a:solidFill>
                <a:latin typeface="微软雅黑" pitchFamily="34" charset="-122"/>
                <a:ea typeface="微软雅黑" pitchFamily="34" charset="-122"/>
              </a:rPr>
              <a:t>5</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—CAT5</a:t>
            </a:r>
          </a:p>
          <a:p>
            <a:pPr lvl="1">
              <a:lnSpc>
                <a:spcPct val="150000"/>
              </a:lnSpc>
              <a:buNone/>
            </a:pPr>
            <a:r>
              <a:rPr lang="en-US" altLang="zh-CN" sz="1400" dirty="0" smtClean="0">
                <a:latin typeface="+mn-ea"/>
              </a:rPr>
              <a:t>5</a:t>
            </a:r>
            <a:r>
              <a:rPr lang="zh-CN" altLang="en-US" sz="1400" dirty="0" smtClean="0">
                <a:latin typeface="+mn-ea"/>
              </a:rPr>
              <a:t>类</a:t>
            </a:r>
            <a:r>
              <a:rPr lang="en-US" altLang="zh-CN" sz="1400" dirty="0" smtClean="0">
                <a:latin typeface="+mn-ea"/>
              </a:rPr>
              <a:t>/D</a:t>
            </a:r>
            <a:r>
              <a:rPr lang="zh-CN" altLang="en-US" sz="1400" dirty="0" smtClean="0">
                <a:latin typeface="+mn-ea"/>
              </a:rPr>
              <a:t>级电缆增加了绕线密度，外套为高质量的绝缘材料。电缆最高频率带宽为</a:t>
            </a:r>
            <a:r>
              <a:rPr lang="en-US" altLang="zh-CN" sz="1400" dirty="0" smtClean="0">
                <a:latin typeface="+mn-ea"/>
              </a:rPr>
              <a:t>100MHz</a:t>
            </a:r>
            <a:r>
              <a:rPr lang="zh-CN" altLang="en-US" sz="1400" dirty="0" smtClean="0">
                <a:latin typeface="+mn-ea"/>
              </a:rPr>
              <a:t>，传输</a:t>
            </a:r>
            <a:endParaRPr lang="en-US" altLang="zh-CN" sz="1400" dirty="0" smtClean="0">
              <a:latin typeface="+mn-ea"/>
            </a:endParaRPr>
          </a:p>
          <a:p>
            <a:pPr lvl="1">
              <a:lnSpc>
                <a:spcPct val="150000"/>
              </a:lnSpc>
              <a:buNone/>
            </a:pPr>
            <a:r>
              <a:rPr lang="zh-CN" altLang="en-US" sz="1400" dirty="0" smtClean="0">
                <a:latin typeface="+mn-ea"/>
              </a:rPr>
              <a:t>速率为</a:t>
            </a:r>
            <a:r>
              <a:rPr lang="en-US" altLang="zh-CN" sz="1400" dirty="0" smtClean="0">
                <a:latin typeface="+mn-ea"/>
              </a:rPr>
              <a:t>100Mbps</a:t>
            </a:r>
            <a:r>
              <a:rPr lang="zh-CN" altLang="en-US" sz="1400" dirty="0" smtClean="0">
                <a:latin typeface="+mn-ea"/>
              </a:rPr>
              <a:t>（最高可达</a:t>
            </a:r>
            <a:r>
              <a:rPr lang="en-US" altLang="zh-CN" sz="1400" dirty="0" smtClean="0">
                <a:latin typeface="+mn-ea"/>
              </a:rPr>
              <a:t>1000Mbps</a:t>
            </a:r>
            <a:r>
              <a:rPr lang="zh-CN" altLang="en-US" sz="1400" dirty="0" smtClean="0">
                <a:latin typeface="+mn-ea"/>
              </a:rPr>
              <a:t>），用于语音、</a:t>
            </a:r>
            <a:r>
              <a:rPr lang="en-US" altLang="zh-CN" sz="1400" dirty="0" smtClean="0">
                <a:latin typeface="+mn-ea"/>
              </a:rPr>
              <a:t>100Mbps</a:t>
            </a:r>
            <a:r>
              <a:rPr lang="zh-CN" altLang="en-US" sz="1400" dirty="0" smtClean="0">
                <a:latin typeface="+mn-ea"/>
              </a:rPr>
              <a:t>的快速以太网，主要用于</a:t>
            </a:r>
            <a:endParaRPr lang="en-US" altLang="zh-CN" sz="1400" dirty="0" smtClean="0">
              <a:latin typeface="+mn-ea"/>
            </a:endParaRPr>
          </a:p>
          <a:p>
            <a:pPr lvl="1">
              <a:lnSpc>
                <a:spcPct val="150000"/>
              </a:lnSpc>
              <a:buNone/>
            </a:pPr>
            <a:r>
              <a:rPr lang="en-US" altLang="zh-CN" sz="1400" dirty="0" smtClean="0">
                <a:latin typeface="+mn-ea"/>
              </a:rPr>
              <a:t>100base—T</a:t>
            </a:r>
            <a:r>
              <a:rPr lang="zh-CN" altLang="en-US" sz="1400" dirty="0" smtClean="0">
                <a:latin typeface="+mn-ea"/>
              </a:rPr>
              <a:t>和</a:t>
            </a:r>
            <a:r>
              <a:rPr lang="en-US" altLang="zh-CN" sz="1400" dirty="0" smtClean="0">
                <a:latin typeface="+mn-ea"/>
              </a:rPr>
              <a:t>10base—T</a:t>
            </a:r>
            <a:r>
              <a:rPr lang="zh-CN" altLang="en-US" sz="1400" dirty="0" smtClean="0">
                <a:latin typeface="+mn-ea"/>
              </a:rPr>
              <a:t>网络。</a:t>
            </a:r>
            <a:endParaRPr lang="en-US" altLang="zh-CN" sz="1400" b="1" dirty="0" smtClean="0">
              <a:latin typeface="+mn-ea"/>
            </a:endParaRPr>
          </a:p>
          <a:p>
            <a:pPr>
              <a:lnSpc>
                <a:spcPct val="150000"/>
              </a:lnSpc>
              <a:buNone/>
            </a:pPr>
            <a:r>
              <a:rPr lang="zh-CN" altLang="en-US" sz="1600" b="1" dirty="0" smtClean="0">
                <a:solidFill>
                  <a:srgbClr val="0066FF"/>
                </a:solidFill>
                <a:latin typeface="微软雅黑" pitchFamily="34" charset="-122"/>
                <a:ea typeface="微软雅黑" pitchFamily="34" charset="-122"/>
              </a:rPr>
              <a:t>超</a:t>
            </a:r>
            <a:r>
              <a:rPr lang="en-US" altLang="zh-CN" sz="1600" b="1" dirty="0" smtClean="0">
                <a:solidFill>
                  <a:srgbClr val="0066FF"/>
                </a:solidFill>
                <a:latin typeface="微软雅黑" pitchFamily="34" charset="-122"/>
                <a:ea typeface="微软雅黑" pitchFamily="34" charset="-122"/>
              </a:rPr>
              <a:t>5</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—CAT5e</a:t>
            </a:r>
          </a:p>
          <a:p>
            <a:pPr marL="400050" lvl="1" indent="0">
              <a:lnSpc>
                <a:spcPct val="150000"/>
              </a:lnSpc>
              <a:buNone/>
            </a:pPr>
            <a:r>
              <a:rPr lang="zh-CN" altLang="en-US" sz="1000" dirty="0" smtClean="0">
                <a:latin typeface="+mn-ea"/>
              </a:rPr>
              <a:t> </a:t>
            </a:r>
            <a:r>
              <a:rPr lang="zh-CN" altLang="en-US" sz="1400" dirty="0" smtClean="0">
                <a:latin typeface="+mn-ea"/>
              </a:rPr>
              <a:t>超五类</a:t>
            </a:r>
            <a:r>
              <a:rPr lang="en-US" altLang="zh-CN" sz="1400" dirty="0" smtClean="0">
                <a:latin typeface="+mn-ea"/>
              </a:rPr>
              <a:t>/D</a:t>
            </a:r>
            <a:r>
              <a:rPr lang="zh-CN" altLang="en-US" sz="1400" dirty="0" smtClean="0">
                <a:latin typeface="+mn-ea"/>
              </a:rPr>
              <a:t>级双绞线（</a:t>
            </a:r>
            <a:r>
              <a:rPr lang="en-US" altLang="zh-CN" sz="1400" dirty="0" smtClean="0">
                <a:latin typeface="+mn-ea"/>
              </a:rPr>
              <a:t>Enchanced CAT5</a:t>
            </a:r>
            <a:r>
              <a:rPr lang="zh-CN" altLang="en-US" sz="1400" dirty="0" smtClean="0">
                <a:latin typeface="+mn-ea"/>
              </a:rPr>
              <a:t>）或称为“</a:t>
            </a:r>
            <a:r>
              <a:rPr lang="en-US" altLang="zh-CN" sz="1400" dirty="0" smtClean="0">
                <a:latin typeface="+mn-ea"/>
              </a:rPr>
              <a:t>5</a:t>
            </a:r>
            <a:r>
              <a:rPr lang="zh-CN" altLang="en-US" sz="1400" dirty="0" smtClean="0">
                <a:latin typeface="+mn-ea"/>
              </a:rPr>
              <a:t>类增强型”，“增强型</a:t>
            </a:r>
            <a:r>
              <a:rPr lang="en-US" altLang="zh-CN" sz="1400" dirty="0" smtClean="0">
                <a:latin typeface="+mn-ea"/>
              </a:rPr>
              <a:t>5</a:t>
            </a:r>
            <a:r>
              <a:rPr lang="zh-CN" altLang="en-US" sz="1400" dirty="0" smtClean="0">
                <a:latin typeface="+mn-ea"/>
              </a:rPr>
              <a:t>类”，简称</a:t>
            </a:r>
            <a:r>
              <a:rPr lang="en-US" altLang="zh-CN" sz="1400" dirty="0" smtClean="0">
                <a:latin typeface="+mn-ea"/>
              </a:rPr>
              <a:t>5e</a:t>
            </a:r>
            <a:r>
              <a:rPr lang="zh-CN" altLang="en-US" sz="1400" dirty="0" smtClean="0">
                <a:latin typeface="+mn-ea"/>
              </a:rPr>
              <a:t>类，是                      目前市场的主流产品，与</a:t>
            </a:r>
            <a:r>
              <a:rPr lang="en-US" altLang="zh-CN" sz="1400" dirty="0" smtClean="0">
                <a:latin typeface="+mn-ea"/>
              </a:rPr>
              <a:t>cat5</a:t>
            </a:r>
            <a:r>
              <a:rPr lang="zh-CN" altLang="en-US" sz="1400" dirty="0" smtClean="0">
                <a:latin typeface="+mn-ea"/>
              </a:rPr>
              <a:t>类相比，拥有更小的传输衰减和更小的串扰，更好的支持</a:t>
            </a:r>
            <a:r>
              <a:rPr lang="en-US" altLang="zh-CN" sz="1400" dirty="0" smtClean="0">
                <a:latin typeface="+mn-ea"/>
              </a:rPr>
              <a:t>1000Mbps</a:t>
            </a:r>
            <a:r>
              <a:rPr lang="zh-CN" altLang="en-US" sz="1400" dirty="0" smtClean="0">
                <a:latin typeface="+mn-ea"/>
              </a:rPr>
              <a:t>的传输。</a:t>
            </a:r>
            <a:endParaRPr lang="en-US" altLang="zh-CN" sz="1400" dirty="0" smtClean="0">
              <a:latin typeface="+mn-ea"/>
            </a:endParaRPr>
          </a:p>
          <a:p>
            <a:pPr>
              <a:lnSpc>
                <a:spcPct val="150000"/>
              </a:lnSpc>
              <a:buNone/>
            </a:pPr>
            <a:r>
              <a:rPr lang="en-US" altLang="zh-CN" sz="1600" b="1" dirty="0" smtClean="0">
                <a:solidFill>
                  <a:srgbClr val="0066FF"/>
                </a:solidFill>
                <a:latin typeface="微软雅黑" pitchFamily="34" charset="-122"/>
                <a:ea typeface="微软雅黑" pitchFamily="34" charset="-122"/>
              </a:rPr>
              <a:t>6</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—CAT6</a:t>
            </a:r>
          </a:p>
          <a:p>
            <a:pPr lvl="1">
              <a:lnSpc>
                <a:spcPct val="150000"/>
              </a:lnSpc>
              <a:buNone/>
            </a:pPr>
            <a:r>
              <a:rPr lang="en-US" altLang="zh-CN" sz="1400" dirty="0" smtClean="0">
                <a:latin typeface="+mn-ea"/>
              </a:rPr>
              <a:t>6</a:t>
            </a:r>
            <a:r>
              <a:rPr lang="zh-CN" altLang="en-US" sz="1400" dirty="0" smtClean="0">
                <a:latin typeface="+mn-ea"/>
              </a:rPr>
              <a:t>类</a:t>
            </a:r>
            <a:r>
              <a:rPr lang="en-US" altLang="zh-CN" sz="1400" dirty="0" smtClean="0">
                <a:latin typeface="+mn-ea"/>
              </a:rPr>
              <a:t>/E</a:t>
            </a:r>
            <a:r>
              <a:rPr lang="zh-CN" altLang="en-US" sz="1400" dirty="0" smtClean="0">
                <a:latin typeface="+mn-ea"/>
              </a:rPr>
              <a:t>级双绞线是</a:t>
            </a:r>
            <a:r>
              <a:rPr lang="en-US" altLang="zh-CN" sz="1400" dirty="0" smtClean="0">
                <a:latin typeface="+mn-ea"/>
              </a:rPr>
              <a:t>1000Mbps</a:t>
            </a:r>
            <a:r>
              <a:rPr lang="zh-CN" altLang="en-US" sz="1400" dirty="0" smtClean="0">
                <a:latin typeface="+mn-ea"/>
              </a:rPr>
              <a:t>数据传输的</a:t>
            </a:r>
            <a:r>
              <a:rPr lang="zh-CN" altLang="en-US" sz="1400" dirty="0" smtClean="0">
                <a:solidFill>
                  <a:srgbClr val="FF0000"/>
                </a:solidFill>
                <a:latin typeface="+mn-ea"/>
              </a:rPr>
              <a:t>最佳</a:t>
            </a:r>
            <a:r>
              <a:rPr lang="zh-CN" altLang="en-US" sz="1400" dirty="0" smtClean="0">
                <a:latin typeface="+mn-ea"/>
              </a:rPr>
              <a:t>选择，是目前市场的主流产品，性能超过</a:t>
            </a:r>
            <a:r>
              <a:rPr lang="en-US" altLang="zh-CN" sz="1400" dirty="0" smtClean="0">
                <a:latin typeface="+mn-ea"/>
              </a:rPr>
              <a:t>cat5e</a:t>
            </a:r>
            <a:r>
              <a:rPr lang="zh-CN" altLang="en-US" sz="1400" dirty="0" smtClean="0">
                <a:latin typeface="+mn-ea"/>
              </a:rPr>
              <a:t>，标</a:t>
            </a:r>
            <a:endParaRPr lang="en-US" altLang="zh-CN" sz="1400" dirty="0" smtClean="0">
              <a:latin typeface="+mn-ea"/>
            </a:endParaRPr>
          </a:p>
          <a:p>
            <a:pPr lvl="1">
              <a:lnSpc>
                <a:spcPct val="150000"/>
              </a:lnSpc>
              <a:buNone/>
            </a:pPr>
            <a:r>
              <a:rPr lang="zh-CN" altLang="en-US" sz="1400" dirty="0" smtClean="0">
                <a:latin typeface="+mn-ea"/>
              </a:rPr>
              <a:t>准规定电缆频率带宽为</a:t>
            </a:r>
            <a:r>
              <a:rPr lang="en-US" altLang="zh-CN" sz="1400" dirty="0" smtClean="0">
                <a:latin typeface="+mn-ea"/>
              </a:rPr>
              <a:t>250MHz</a:t>
            </a:r>
            <a:r>
              <a:rPr lang="zh-CN" altLang="en-US" sz="1400" dirty="0" smtClean="0">
                <a:latin typeface="+mn-ea"/>
              </a:rPr>
              <a:t>。主要用于语音、数据和视频以及千兆网络的应用。</a:t>
            </a:r>
            <a:endParaRPr lang="en-US" altLang="zh-CN" sz="1400" dirty="0" smtClean="0">
              <a:latin typeface="+mn-ea"/>
            </a:endParaRPr>
          </a:p>
          <a:p>
            <a:pPr>
              <a:lnSpc>
                <a:spcPct val="150000"/>
              </a:lnSpc>
              <a:buNone/>
            </a:pPr>
            <a:r>
              <a:rPr lang="en-US" altLang="zh-CN" sz="1600" b="1" dirty="0" smtClean="0">
                <a:solidFill>
                  <a:srgbClr val="0066FF"/>
                </a:solidFill>
                <a:latin typeface="微软雅黑" pitchFamily="34" charset="-122"/>
                <a:ea typeface="微软雅黑" pitchFamily="34" charset="-122"/>
              </a:rPr>
              <a:t>7</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—CAT7</a:t>
            </a:r>
          </a:p>
          <a:p>
            <a:pPr lvl="1">
              <a:lnSpc>
                <a:spcPct val="150000"/>
              </a:lnSpc>
              <a:buNone/>
            </a:pPr>
            <a:r>
              <a:rPr lang="en-US" altLang="zh-CN" sz="1200" b="1" dirty="0" smtClean="0">
                <a:latin typeface="微软雅黑" pitchFamily="34" charset="-122"/>
                <a:ea typeface="微软雅黑" pitchFamily="34" charset="-122"/>
              </a:rPr>
              <a:t>……</a:t>
            </a:r>
            <a:endParaRPr lang="zh-CN" altLang="en-US" sz="1200" b="1" dirty="0" smtClean="0">
              <a:latin typeface="微软雅黑" pitchFamily="34" charset="-122"/>
              <a:ea typeface="微软雅黑" pitchFamily="34" charset="-122"/>
            </a:endParaRPr>
          </a:p>
          <a:p>
            <a:pPr>
              <a:buNone/>
            </a:pPr>
            <a:endParaRPr lang="zh-CN" altLang="en-US" dirty="0"/>
          </a:p>
        </p:txBody>
      </p:sp>
      <p:sp>
        <p:nvSpPr>
          <p:cNvPr id="286721" name="plant"/>
          <p:cNvSpPr>
            <a:spLocks noEditPoints="1" noChangeArrowheads="1"/>
          </p:cNvSpPr>
          <p:nvPr/>
        </p:nvSpPr>
        <p:spPr bwMode="auto">
          <a:xfrm>
            <a:off x="7572396" y="4714884"/>
            <a:ext cx="1239813" cy="1201725"/>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p:cTn id="49" dur="3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50" dur="3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51" dur="3000" fill="hold"/>
                                        <p:tgtEl>
                                          <p:spTgt spid="3">
                                            <p:txEl>
                                              <p:pRg st="9" end="9"/>
                                            </p:txEl>
                                          </p:spTgt>
                                        </p:tgtEl>
                                        <p:attrNameLst>
                                          <p:attrName>style.rotation</p:attrName>
                                        </p:attrNameLst>
                                      </p:cBhvr>
                                      <p:tavLst>
                                        <p:tav tm="0">
                                          <p:val>
                                            <p:fltVal val="360"/>
                                          </p:val>
                                        </p:tav>
                                        <p:tav tm="100000">
                                          <p:val>
                                            <p:fltVal val="0"/>
                                          </p:val>
                                        </p:tav>
                                      </p:tavLst>
                                    </p:anim>
                                    <p:animEffect transition="in" filter="fade">
                                      <p:cBhvr>
                                        <p:cTn id="52" dur="3000"/>
                                        <p:tgtEl>
                                          <p:spTgt spid="3">
                                            <p:txEl>
                                              <p:pRg st="9" end="9"/>
                                            </p:txEl>
                                          </p:spTgt>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 calcmode="lin" valueType="num">
                                      <p:cBhvr>
                                        <p:cTn id="55" dur="3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6" dur="3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57" dur="3000" fill="hold"/>
                                        <p:tgtEl>
                                          <p:spTgt spid="3">
                                            <p:txEl>
                                              <p:pRg st="10" end="10"/>
                                            </p:txEl>
                                          </p:spTgt>
                                        </p:tgtEl>
                                        <p:attrNameLst>
                                          <p:attrName>style.rotation</p:attrName>
                                        </p:attrNameLst>
                                      </p:cBhvr>
                                      <p:tavLst>
                                        <p:tav tm="0">
                                          <p:val>
                                            <p:fltVal val="360"/>
                                          </p:val>
                                        </p:tav>
                                        <p:tav tm="100000">
                                          <p:val>
                                            <p:fltVal val="0"/>
                                          </p:val>
                                        </p:tav>
                                      </p:tavLst>
                                    </p:anim>
                                    <p:animEffect transition="in" filter="fade">
                                      <p:cBhvr>
                                        <p:cTn id="58" dur="3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4"/>
            <a:ext cx="8229600" cy="721710"/>
          </a:xfrm>
          <a:prstGeom prst="rect">
            <a:avLst/>
          </a:prstGeom>
        </p:spPr>
        <p:txBody>
          <a:bodyPr/>
          <a:lstStyle/>
          <a:p>
            <a:pPr eaLnBrk="1" hangingPunct="1">
              <a:lnSpc>
                <a:spcPct val="100000"/>
              </a:lnSpc>
              <a:defRPr/>
            </a:pPr>
            <a:r>
              <a:rPr lang="zh-CN" altLang="en-US" sz="3200" b="1" dirty="0" smtClean="0">
                <a:solidFill>
                  <a:srgbClr val="C00000"/>
                </a:solidFill>
                <a:latin typeface="文鼎淹水体" pitchFamily="33" charset="-122"/>
                <a:ea typeface="文鼎淹水体" pitchFamily="33" charset="-122"/>
                <a:cs typeface="+mj-cs"/>
              </a:rPr>
              <a:t>光纤配线架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755576" y="1988840"/>
            <a:ext cx="4248150" cy="3368688"/>
          </a:xfrm>
          <a:prstGeom prst="rect">
            <a:avLst/>
          </a:prstGeom>
        </p:spPr>
        <p:txBody>
          <a:bodyPr/>
          <a:lstStyle/>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多种耦合接口：</a:t>
            </a:r>
            <a:r>
              <a:rPr lang="en-US" altLang="zh-CN" sz="1600" kern="0" dirty="0" smtClean="0">
                <a:latin typeface="微软雅黑" pitchFamily="34" charset="-122"/>
                <a:ea typeface="微软雅黑" pitchFamily="34" charset="-122"/>
              </a:rPr>
              <a:t>12</a:t>
            </a:r>
            <a:r>
              <a:rPr lang="zh-CN" altLang="en-US" sz="1600" kern="0" dirty="0" smtClean="0">
                <a:latin typeface="微软雅黑" pitchFamily="34" charset="-122"/>
                <a:ea typeface="微软雅黑" pitchFamily="34" charset="-122"/>
              </a:rPr>
              <a:t>口、</a:t>
            </a:r>
            <a:r>
              <a:rPr lang="en-US" altLang="zh-CN" sz="1600" kern="0" dirty="0" smtClean="0">
                <a:latin typeface="微软雅黑" pitchFamily="34" charset="-122"/>
                <a:ea typeface="微软雅黑" pitchFamily="34" charset="-122"/>
              </a:rPr>
              <a:t>18</a:t>
            </a:r>
            <a:r>
              <a:rPr lang="zh-CN" altLang="en-US" sz="1600" kern="0" dirty="0" smtClean="0">
                <a:latin typeface="微软雅黑" pitchFamily="34" charset="-122"/>
                <a:ea typeface="微软雅黑" pitchFamily="34" charset="-122"/>
              </a:rPr>
              <a:t>口、</a:t>
            </a:r>
            <a:r>
              <a:rPr lang="en-US" altLang="zh-CN" sz="1600" kern="0" dirty="0" smtClean="0">
                <a:latin typeface="微软雅黑" pitchFamily="34" charset="-122"/>
                <a:ea typeface="微软雅黑" pitchFamily="34" charset="-122"/>
              </a:rPr>
              <a:t>24</a:t>
            </a:r>
            <a:r>
              <a:rPr lang="zh-CN" altLang="en-US" sz="1600" kern="0" dirty="0" smtClean="0">
                <a:latin typeface="微软雅黑" pitchFamily="34" charset="-122"/>
                <a:ea typeface="微软雅黑" pitchFamily="34" charset="-122"/>
              </a:rPr>
              <a:t>口、</a:t>
            </a:r>
            <a:r>
              <a:rPr lang="en-US" altLang="zh-CN" sz="1600" kern="0" dirty="0" smtClean="0">
                <a:latin typeface="微软雅黑" pitchFamily="34" charset="-122"/>
                <a:ea typeface="微软雅黑" pitchFamily="34" charset="-122"/>
              </a:rPr>
              <a:t>48</a:t>
            </a:r>
            <a:r>
              <a:rPr lang="zh-CN" altLang="en-US" sz="1600" kern="0" dirty="0" smtClean="0">
                <a:latin typeface="微软雅黑" pitchFamily="34" charset="-122"/>
                <a:ea typeface="微软雅黑" pitchFamily="34" charset="-122"/>
              </a:rPr>
              <a:t>口可供选择</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结构紧凑，用于光纤熔接、光路调整、光缆保护等</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安装于</a:t>
            </a:r>
            <a:r>
              <a:rPr lang="en-US" altLang="zh-CN" sz="1600" kern="0" dirty="0" smtClean="0">
                <a:latin typeface="微软雅黑" pitchFamily="34" charset="-122"/>
                <a:ea typeface="微软雅黑" pitchFamily="34" charset="-122"/>
              </a:rPr>
              <a:t>19</a:t>
            </a:r>
            <a:r>
              <a:rPr lang="zh-CN" altLang="en-US" sz="1600" kern="0" dirty="0" smtClean="0">
                <a:latin typeface="微软雅黑" pitchFamily="34" charset="-122"/>
                <a:ea typeface="微软雅黑" pitchFamily="34" charset="-122"/>
              </a:rPr>
              <a:t>英寸标准机柜</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符合</a:t>
            </a:r>
            <a:r>
              <a:rPr lang="en-US" altLang="zh-CN" sz="1600" kern="0" dirty="0" smtClean="0">
                <a:latin typeface="微软雅黑" pitchFamily="34" charset="-122"/>
                <a:ea typeface="微软雅黑" pitchFamily="34" charset="-122"/>
              </a:rPr>
              <a:t>ISO/IEC 11801</a:t>
            </a:r>
            <a:r>
              <a:rPr lang="zh-CN" altLang="en-US" sz="1600" kern="0" dirty="0" smtClean="0">
                <a:latin typeface="微软雅黑" pitchFamily="34" charset="-122"/>
                <a:ea typeface="微软雅黑" pitchFamily="34" charset="-122"/>
              </a:rPr>
              <a:t>标准</a:t>
            </a:r>
            <a:endParaRPr lang="zh-CN" altLang="en-US" sz="1600" kern="0" dirty="0">
              <a:latin typeface="微软雅黑" pitchFamily="34" charset="-122"/>
              <a:ea typeface="微软雅黑" pitchFamily="34" charset="-122"/>
            </a:endParaRPr>
          </a:p>
        </p:txBody>
      </p:sp>
      <p:pic>
        <p:nvPicPr>
          <p:cNvPr id="4" name="Picture 5" descr="GXPP"/>
          <p:cNvPicPr>
            <a:picLocks noChangeAspect="1" noChangeArrowheads="1"/>
          </p:cNvPicPr>
          <p:nvPr/>
        </p:nvPicPr>
        <p:blipFill>
          <a:blip r:embed="rId2" cstate="print"/>
          <a:srcRect/>
          <a:stretch>
            <a:fillRect/>
          </a:stretch>
        </p:blipFill>
        <p:spPr>
          <a:xfrm>
            <a:off x="5580063" y="2060574"/>
            <a:ext cx="2497728" cy="15124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6" descr="GXPP02"/>
          <p:cNvPicPr>
            <a:picLocks noChangeArrowheads="1"/>
          </p:cNvPicPr>
          <p:nvPr/>
        </p:nvPicPr>
        <p:blipFill>
          <a:blip r:embed="rId3" cstate="print"/>
          <a:srcRect/>
          <a:stretch>
            <a:fillRect/>
          </a:stretch>
        </p:blipFill>
        <p:spPr bwMode="auto">
          <a:xfrm>
            <a:off x="5580063" y="3789486"/>
            <a:ext cx="2520329" cy="15837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3"/>
            <a:ext cx="8229600" cy="725487"/>
          </a:xfrm>
          <a:prstGeom prst="rect">
            <a:avLst/>
          </a:prstGeom>
        </p:spPr>
        <p:txBody>
          <a:bodyPr/>
          <a:lstStyle/>
          <a:p>
            <a:pPr marL="0" marR="0" lvl="0" indent="0" defTabSz="914400" latinLnBrk="0">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光 纤 盒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3995738" y="2111394"/>
            <a:ext cx="4248150" cy="3960812"/>
          </a:xfrm>
          <a:prstGeom prst="rect">
            <a:avLst/>
          </a:prstGeom>
        </p:spPr>
        <p:txBody>
          <a:bodyPr/>
          <a:lstStyle/>
          <a:p>
            <a:pPr marL="342900" marR="0" lvl="0" indent="-342900" algn="l" defTabSz="914400" eaLnBrk="1" latinLnBrk="0" hangingPunct="1">
              <a:lnSpc>
                <a:spcPct val="150000"/>
              </a:lnSpc>
              <a:spcBef>
                <a:spcPct val="20000"/>
              </a:spcBef>
              <a:buClrTx/>
              <a:buSzTx/>
              <a:tabLst/>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多种耦合接口：</a:t>
            </a:r>
            <a:r>
              <a:rPr lang="en-US" altLang="zh-CN" sz="1600" kern="0" dirty="0" smtClean="0">
                <a:latin typeface="微软雅黑" pitchFamily="34" charset="-122"/>
                <a:ea typeface="微软雅黑" pitchFamily="34" charset="-122"/>
              </a:rPr>
              <a:t>8</a:t>
            </a:r>
            <a:r>
              <a:rPr lang="zh-CN" altLang="en-US" sz="1600" kern="0" dirty="0" smtClean="0">
                <a:latin typeface="微软雅黑" pitchFamily="34" charset="-122"/>
                <a:ea typeface="微软雅黑" pitchFamily="34" charset="-122"/>
              </a:rPr>
              <a:t>口、</a:t>
            </a:r>
            <a:r>
              <a:rPr lang="en-US" altLang="zh-CN" sz="1600" kern="0" dirty="0" smtClean="0">
                <a:latin typeface="微软雅黑" pitchFamily="34" charset="-122"/>
                <a:ea typeface="微软雅黑" pitchFamily="34" charset="-122"/>
              </a:rPr>
              <a:t>12</a:t>
            </a:r>
            <a:r>
              <a:rPr lang="zh-CN" altLang="en-US" sz="1600" kern="0" dirty="0" smtClean="0">
                <a:latin typeface="微软雅黑" pitchFamily="34" charset="-122"/>
                <a:ea typeface="微软雅黑" pitchFamily="34" charset="-122"/>
              </a:rPr>
              <a:t>口、</a:t>
            </a:r>
            <a:r>
              <a:rPr lang="en-US" altLang="zh-CN" sz="1600" kern="0" dirty="0" smtClean="0">
                <a:latin typeface="微软雅黑" pitchFamily="34" charset="-122"/>
                <a:ea typeface="微软雅黑" pitchFamily="34" charset="-122"/>
              </a:rPr>
              <a:t>24</a:t>
            </a:r>
            <a:r>
              <a:rPr lang="zh-CN" altLang="en-US" sz="1600" kern="0" dirty="0" smtClean="0">
                <a:latin typeface="微软雅黑" pitchFamily="34" charset="-122"/>
                <a:ea typeface="微软雅黑" pitchFamily="34" charset="-122"/>
              </a:rPr>
              <a:t>口可供选择</a:t>
            </a:r>
          </a:p>
          <a:p>
            <a:pPr marL="342900" marR="0" lvl="0" indent="-342900" algn="l" defTabSz="914400" eaLnBrk="1" latinLnBrk="0" hangingPunct="1">
              <a:lnSpc>
                <a:spcPct val="150000"/>
              </a:lnSpc>
              <a:spcBef>
                <a:spcPct val="20000"/>
              </a:spcBef>
              <a:buClrTx/>
              <a:buSzTx/>
              <a:tabLst/>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结构紧凑，用于光纤熔接、光路调整、光缆保护等</a:t>
            </a:r>
          </a:p>
          <a:p>
            <a:pPr marL="342900" marR="0" lvl="0" indent="-342900" algn="l" defTabSz="914400" eaLnBrk="1" latinLnBrk="0" hangingPunct="1">
              <a:lnSpc>
                <a:spcPct val="150000"/>
              </a:lnSpc>
              <a:spcBef>
                <a:spcPct val="20000"/>
              </a:spcBef>
              <a:buClrTx/>
              <a:buSzTx/>
              <a:tabLst/>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直接安装于墙面</a:t>
            </a:r>
          </a:p>
          <a:p>
            <a:pPr marL="342900" marR="0" lvl="0" indent="-342900" algn="l" defTabSz="914400" eaLnBrk="1" latinLnBrk="0" hangingPunct="1">
              <a:lnSpc>
                <a:spcPct val="150000"/>
              </a:lnSpc>
              <a:spcBef>
                <a:spcPct val="20000"/>
              </a:spcBef>
              <a:buClrTx/>
              <a:buSzTx/>
              <a:tabLst/>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符合</a:t>
            </a:r>
            <a:r>
              <a:rPr lang="en-US" altLang="zh-CN" sz="1600" kern="0" dirty="0" smtClean="0">
                <a:latin typeface="微软雅黑" pitchFamily="34" charset="-122"/>
                <a:ea typeface="微软雅黑" pitchFamily="34" charset="-122"/>
              </a:rPr>
              <a:t>ISO/IEC 11801</a:t>
            </a:r>
            <a:r>
              <a:rPr lang="zh-CN" altLang="en-US" sz="1600" kern="0" dirty="0" smtClean="0">
                <a:latin typeface="微软雅黑" pitchFamily="34" charset="-122"/>
                <a:ea typeface="微软雅黑" pitchFamily="34" charset="-122"/>
              </a:rPr>
              <a:t>标准</a:t>
            </a:r>
            <a:endParaRPr lang="zh-CN" altLang="en-US" sz="1600" kern="0" dirty="0">
              <a:latin typeface="微软雅黑" pitchFamily="34" charset="-122"/>
              <a:ea typeface="微软雅黑" pitchFamily="34" charset="-122"/>
            </a:endParaRPr>
          </a:p>
        </p:txBody>
      </p:sp>
      <p:pic>
        <p:nvPicPr>
          <p:cNvPr id="4" name="Picture 6" descr="GX2"/>
          <p:cNvPicPr>
            <a:picLocks noChangeAspect="1" noChangeArrowheads="1"/>
          </p:cNvPicPr>
          <p:nvPr/>
        </p:nvPicPr>
        <p:blipFill>
          <a:blip r:embed="rId2" cstate="print"/>
          <a:srcRect/>
          <a:stretch>
            <a:fillRect/>
          </a:stretch>
        </p:blipFill>
        <p:spPr bwMode="auto">
          <a:xfrm>
            <a:off x="1755775" y="3281363"/>
            <a:ext cx="1447800" cy="1371600"/>
          </a:xfrm>
          <a:prstGeom prst="rect">
            <a:avLst/>
          </a:prstGeom>
          <a:noFill/>
          <a:ln w="9525">
            <a:noFill/>
            <a:miter lim="800000"/>
            <a:headEnd/>
            <a:tailEnd/>
          </a:ln>
        </p:spPr>
      </p:pic>
      <p:pic>
        <p:nvPicPr>
          <p:cNvPr id="5" name="Picture 5" descr="GX1"/>
          <p:cNvPicPr>
            <a:picLocks noChangeAspect="1" noChangeArrowheads="1"/>
          </p:cNvPicPr>
          <p:nvPr/>
        </p:nvPicPr>
        <p:blipFill>
          <a:blip r:embed="rId3" cstate="print"/>
          <a:srcRect/>
          <a:stretch>
            <a:fillRect/>
          </a:stretch>
        </p:blipFill>
        <p:spPr>
          <a:xfrm>
            <a:off x="1374775" y="2363788"/>
            <a:ext cx="1828800" cy="1209675"/>
          </a:xfrm>
          <a:prstGeom prst="rect">
            <a:avLst/>
          </a:prstGeom>
          <a:noFill/>
          <a:ln/>
        </p:spPr>
      </p:pic>
      <p:sp>
        <p:nvSpPr>
          <p:cNvPr id="6" name="AutoShape 7"/>
          <p:cNvSpPr>
            <a:spLocks noChangeArrowheads="1"/>
          </p:cNvSpPr>
          <p:nvPr/>
        </p:nvSpPr>
        <p:spPr bwMode="auto">
          <a:xfrm>
            <a:off x="684213" y="1844675"/>
            <a:ext cx="3313112" cy="3313113"/>
          </a:xfrm>
          <a:prstGeom prst="star24">
            <a:avLst>
              <a:gd name="adj" fmla="val 37500"/>
            </a:avLst>
          </a:prstGeom>
          <a:noFill/>
          <a:ln w="28575" algn="ctr">
            <a:solidFill>
              <a:schemeClr val="accent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3"/>
            <a:ext cx="8229600" cy="725487"/>
          </a:xfrm>
          <a:prstGeom prst="rect">
            <a:avLst/>
          </a:prstGeom>
        </p:spPr>
        <p:txBody>
          <a:bodyPr/>
          <a:lstStyle/>
          <a:p>
            <a:pPr eaLnBrk="1" hangingPunct="1">
              <a:lnSpc>
                <a:spcPct val="100000"/>
              </a:lnSpc>
              <a:defRPr/>
            </a:pPr>
            <a:r>
              <a:rPr lang="zh-CN" altLang="en-US" sz="3200" b="1" dirty="0" smtClean="0">
                <a:solidFill>
                  <a:srgbClr val="C00000"/>
                </a:solidFill>
                <a:latin typeface="文鼎淹水体" pitchFamily="33" charset="-122"/>
                <a:ea typeface="文鼎淹水体" pitchFamily="33" charset="-122"/>
                <a:cs typeface="+mj-cs"/>
              </a:rPr>
              <a:t>光纤耦合器</a:t>
            </a:r>
            <a:r>
              <a:rPr lang="en-US" altLang="zh-CN" sz="3200" b="1" dirty="0" smtClean="0">
                <a:solidFill>
                  <a:srgbClr val="C00000"/>
                </a:solidFill>
                <a:latin typeface="文鼎淹水体" pitchFamily="33" charset="-122"/>
                <a:ea typeface="文鼎淹水体" pitchFamily="33" charset="-122"/>
                <a:cs typeface="+mj-cs"/>
              </a:rPr>
              <a:t>/</a:t>
            </a:r>
            <a:r>
              <a:rPr lang="zh-CN" altLang="en-US" sz="3200" b="1" dirty="0" smtClean="0">
                <a:solidFill>
                  <a:srgbClr val="C00000"/>
                </a:solidFill>
                <a:latin typeface="文鼎淹水体" pitchFamily="33" charset="-122"/>
                <a:ea typeface="文鼎淹水体" pitchFamily="33" charset="-122"/>
                <a:cs typeface="+mj-cs"/>
              </a:rPr>
              <a:t>光纤头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971550" y="1916113"/>
            <a:ext cx="7129463" cy="3960812"/>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lang="zh-CN" altLang="en-US" sz="2000" b="1" dirty="0" smtClean="0">
                <a:solidFill>
                  <a:srgbClr val="009999"/>
                </a:solidFill>
                <a:latin typeface="微软雅黑" pitchFamily="34" charset="-122"/>
                <a:ea typeface="微软雅黑" pitchFamily="34" charset="-122"/>
              </a:rPr>
              <a:t>不同接头的光纤耦合器</a:t>
            </a:r>
            <a:endParaRPr lang="zh-CN" altLang="en-US" sz="2000" b="1" dirty="0">
              <a:solidFill>
                <a:srgbClr val="009999"/>
              </a:solidFill>
              <a:latin typeface="微软雅黑" pitchFamily="34" charset="-122"/>
              <a:ea typeface="微软雅黑" pitchFamily="34" charset="-122"/>
            </a:endParaRPr>
          </a:p>
        </p:txBody>
      </p:sp>
      <p:pic>
        <p:nvPicPr>
          <p:cNvPr id="4" name="Picture 4" descr="FC"/>
          <p:cNvPicPr>
            <a:picLocks noChangeAspect="1" noChangeArrowheads="1"/>
          </p:cNvPicPr>
          <p:nvPr/>
        </p:nvPicPr>
        <p:blipFill>
          <a:blip r:embed="rId2" cstate="print"/>
          <a:srcRect/>
          <a:stretch>
            <a:fillRect/>
          </a:stretch>
        </p:blipFill>
        <p:spPr bwMode="auto">
          <a:xfrm>
            <a:off x="1612900" y="2492375"/>
            <a:ext cx="1230313" cy="1077913"/>
          </a:xfrm>
          <a:prstGeom prst="rect">
            <a:avLst/>
          </a:prstGeom>
          <a:noFill/>
          <a:ln w="28575">
            <a:solidFill>
              <a:schemeClr val="accent1"/>
            </a:solidFill>
            <a:miter lim="800000"/>
            <a:headEnd/>
            <a:tailEnd/>
          </a:ln>
          <a:effectLst>
            <a:outerShdw dist="35921" dir="2700000" algn="ctr" rotWithShape="0">
              <a:srgbClr val="808080"/>
            </a:outerShdw>
          </a:effectLst>
        </p:spPr>
      </p:pic>
      <p:pic>
        <p:nvPicPr>
          <p:cNvPr id="5" name="Picture 5" descr="SCDANKOU"/>
          <p:cNvPicPr>
            <a:picLocks noChangeArrowheads="1"/>
          </p:cNvPicPr>
          <p:nvPr/>
        </p:nvPicPr>
        <p:blipFill>
          <a:blip r:embed="rId3" cstate="print"/>
          <a:srcRect/>
          <a:stretch>
            <a:fillRect/>
          </a:stretch>
        </p:blipFill>
        <p:spPr bwMode="auto">
          <a:xfrm>
            <a:off x="3917950" y="2492375"/>
            <a:ext cx="1230313" cy="1081088"/>
          </a:xfrm>
          <a:prstGeom prst="rect">
            <a:avLst/>
          </a:prstGeom>
          <a:noFill/>
          <a:ln w="28575">
            <a:solidFill>
              <a:schemeClr val="accent1"/>
            </a:solidFill>
            <a:miter lim="800000"/>
            <a:headEnd/>
            <a:tailEnd/>
          </a:ln>
          <a:effectLst>
            <a:outerShdw dist="35921" dir="2700000" algn="ctr" rotWithShape="0">
              <a:srgbClr val="808080"/>
            </a:outerShdw>
          </a:effectLst>
        </p:spPr>
      </p:pic>
      <p:pic>
        <p:nvPicPr>
          <p:cNvPr id="6" name="Picture 6" descr="SCSHUANGKOU"/>
          <p:cNvPicPr>
            <a:picLocks noChangeArrowheads="1"/>
          </p:cNvPicPr>
          <p:nvPr/>
        </p:nvPicPr>
        <p:blipFill>
          <a:blip r:embed="rId4" cstate="print"/>
          <a:srcRect/>
          <a:stretch>
            <a:fillRect/>
          </a:stretch>
        </p:blipFill>
        <p:spPr bwMode="auto">
          <a:xfrm>
            <a:off x="6221413" y="2492375"/>
            <a:ext cx="1230312" cy="1081088"/>
          </a:xfrm>
          <a:prstGeom prst="rect">
            <a:avLst/>
          </a:prstGeom>
          <a:noFill/>
          <a:ln w="28575">
            <a:solidFill>
              <a:schemeClr val="accent1"/>
            </a:solidFill>
            <a:miter lim="800000"/>
            <a:headEnd/>
            <a:tailEnd/>
          </a:ln>
          <a:effectLst>
            <a:outerShdw dist="35921" dir="2700000" algn="ctr" rotWithShape="0">
              <a:srgbClr val="808080"/>
            </a:outerShdw>
          </a:effectLst>
        </p:spPr>
      </p:pic>
      <p:pic>
        <p:nvPicPr>
          <p:cNvPr id="7" name="Picture 7" descr="LC"/>
          <p:cNvPicPr>
            <a:picLocks noChangeArrowheads="1"/>
          </p:cNvPicPr>
          <p:nvPr/>
        </p:nvPicPr>
        <p:blipFill>
          <a:blip r:embed="rId5" cstate="print"/>
          <a:srcRect/>
          <a:stretch>
            <a:fillRect/>
          </a:stretch>
        </p:blipFill>
        <p:spPr bwMode="auto">
          <a:xfrm>
            <a:off x="2765425" y="4149725"/>
            <a:ext cx="1230313" cy="1077913"/>
          </a:xfrm>
          <a:prstGeom prst="rect">
            <a:avLst/>
          </a:prstGeom>
          <a:noFill/>
          <a:ln w="28575">
            <a:solidFill>
              <a:schemeClr val="accent1"/>
            </a:solidFill>
            <a:miter lim="800000"/>
            <a:headEnd/>
            <a:tailEnd/>
          </a:ln>
          <a:effectLst>
            <a:outerShdw dist="35921" dir="2700000" algn="ctr" rotWithShape="0">
              <a:srgbClr val="808080"/>
            </a:outerShdw>
          </a:effectLst>
        </p:spPr>
      </p:pic>
      <p:pic>
        <p:nvPicPr>
          <p:cNvPr id="8" name="Picture 8" descr="ST"/>
          <p:cNvPicPr>
            <a:picLocks noChangeArrowheads="1"/>
          </p:cNvPicPr>
          <p:nvPr/>
        </p:nvPicPr>
        <p:blipFill>
          <a:blip r:embed="rId6" cstate="print"/>
          <a:srcRect/>
          <a:stretch>
            <a:fillRect/>
          </a:stretch>
        </p:blipFill>
        <p:spPr bwMode="auto">
          <a:xfrm>
            <a:off x="5076825" y="4149725"/>
            <a:ext cx="1230313" cy="1081088"/>
          </a:xfrm>
          <a:prstGeom prst="rect">
            <a:avLst/>
          </a:prstGeom>
          <a:noFill/>
          <a:ln w="28575">
            <a:solidFill>
              <a:schemeClr val="accent1"/>
            </a:solidFill>
            <a:miter lim="800000"/>
            <a:headEnd/>
            <a:tailEnd/>
          </a:ln>
          <a:effectLst>
            <a:outerShdw dist="35921" dir="2700000" algn="ctr" rotWithShape="0">
              <a:srgbClr val="808080"/>
            </a:outerShdw>
          </a:effectLst>
        </p:spPr>
      </p:pic>
      <p:sp>
        <p:nvSpPr>
          <p:cNvPr id="9" name="WordArt 9"/>
          <p:cNvSpPr>
            <a:spLocks noChangeArrowheads="1" noChangeShapeType="1" noTextEdit="1"/>
          </p:cNvSpPr>
          <p:nvPr/>
        </p:nvSpPr>
        <p:spPr bwMode="auto">
          <a:xfrm>
            <a:off x="2124075" y="3716338"/>
            <a:ext cx="209550" cy="200025"/>
          </a:xfrm>
          <a:prstGeom prst="rect">
            <a:avLst/>
          </a:prstGeom>
        </p:spPr>
        <p:txBody>
          <a:bodyPr wrap="none" fromWordArt="1">
            <a:prstTxWarp prst="textPlain">
              <a:avLst>
                <a:gd name="adj" fmla="val 50000"/>
              </a:avLst>
            </a:prstTxWarp>
          </a:bodyPr>
          <a:lstStyle/>
          <a:p>
            <a:r>
              <a:rPr lang="en-US" altLang="zh-CN" sz="1600"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FC</a:t>
            </a:r>
            <a:endParaRPr lang="zh-CN" altLang="en-US" sz="1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黑体"/>
              <a:ea typeface="黑体"/>
            </a:endParaRPr>
          </a:p>
        </p:txBody>
      </p:sp>
      <p:sp>
        <p:nvSpPr>
          <p:cNvPr id="10" name="WordArt 10"/>
          <p:cNvSpPr>
            <a:spLocks noChangeArrowheads="1" noChangeShapeType="1" noTextEdit="1"/>
          </p:cNvSpPr>
          <p:nvPr/>
        </p:nvSpPr>
        <p:spPr bwMode="auto">
          <a:xfrm>
            <a:off x="4084638" y="3705225"/>
            <a:ext cx="847725" cy="228600"/>
          </a:xfrm>
          <a:prstGeom prst="rect">
            <a:avLst/>
          </a:prstGeom>
        </p:spPr>
        <p:txBody>
          <a:bodyPr wrap="none" fromWordArt="1">
            <a:prstTxWarp prst="textPlain">
              <a:avLst>
                <a:gd name="adj" fmla="val 50000"/>
              </a:avLst>
            </a:prstTxWarp>
          </a:bodyPr>
          <a:lstStyle/>
          <a:p>
            <a:r>
              <a:rPr lang="en-US" altLang="zh-CN"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SC-</a:t>
            </a:r>
            <a:r>
              <a:rPr lang="zh-CN" altLang="en-US" kern="1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单工</a:t>
            </a:r>
            <a:endParaRPr lang="zh-CN" altLang="en-US"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endParaRPr>
          </a:p>
        </p:txBody>
      </p:sp>
      <p:sp>
        <p:nvSpPr>
          <p:cNvPr id="11" name="WordArt 11"/>
          <p:cNvSpPr>
            <a:spLocks noChangeArrowheads="1" noChangeShapeType="1" noTextEdit="1"/>
          </p:cNvSpPr>
          <p:nvPr/>
        </p:nvSpPr>
        <p:spPr bwMode="auto">
          <a:xfrm>
            <a:off x="6388100" y="3705225"/>
            <a:ext cx="847725" cy="228600"/>
          </a:xfrm>
          <a:prstGeom prst="rect">
            <a:avLst/>
          </a:prstGeom>
        </p:spPr>
        <p:txBody>
          <a:bodyPr wrap="none" fromWordArt="1">
            <a:prstTxWarp prst="textPlain">
              <a:avLst>
                <a:gd name="adj" fmla="val 50000"/>
              </a:avLst>
            </a:prstTxWarp>
          </a:bodyPr>
          <a:lstStyle/>
          <a:p>
            <a:r>
              <a:rPr lang="en-US" altLang="zh-CN"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SC-</a:t>
            </a:r>
            <a:r>
              <a:rPr lang="zh-CN" altLang="en-US" kern="1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双工</a:t>
            </a:r>
            <a:endParaRPr lang="zh-CN" altLang="en-US"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endParaRPr>
          </a:p>
        </p:txBody>
      </p:sp>
      <p:sp>
        <p:nvSpPr>
          <p:cNvPr id="12" name="WordArt 12"/>
          <p:cNvSpPr>
            <a:spLocks noChangeArrowheads="1" noChangeShapeType="1" noTextEdit="1"/>
          </p:cNvSpPr>
          <p:nvPr/>
        </p:nvSpPr>
        <p:spPr bwMode="auto">
          <a:xfrm>
            <a:off x="3275856" y="5373216"/>
            <a:ext cx="209550" cy="200025"/>
          </a:xfrm>
          <a:prstGeom prst="rect">
            <a:avLst/>
          </a:prstGeom>
        </p:spPr>
        <p:txBody>
          <a:bodyPr wrap="none" fromWordArt="1">
            <a:prstTxWarp prst="textPlain">
              <a:avLst>
                <a:gd name="adj" fmla="val 50000"/>
              </a:avLst>
            </a:prstTxWarp>
          </a:bodyPr>
          <a:lstStyle/>
          <a:p>
            <a:r>
              <a:rPr lang="en-US" altLang="zh-CN" sz="1600"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LC</a:t>
            </a:r>
            <a:endParaRPr lang="zh-CN" altLang="en-US" sz="1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黑体"/>
              <a:ea typeface="黑体"/>
            </a:endParaRPr>
          </a:p>
        </p:txBody>
      </p:sp>
      <p:sp>
        <p:nvSpPr>
          <p:cNvPr id="13" name="WordArt 13"/>
          <p:cNvSpPr>
            <a:spLocks noChangeArrowheads="1" noChangeShapeType="1" noTextEdit="1"/>
          </p:cNvSpPr>
          <p:nvPr/>
        </p:nvSpPr>
        <p:spPr bwMode="auto">
          <a:xfrm>
            <a:off x="5580112" y="5373216"/>
            <a:ext cx="228600" cy="200025"/>
          </a:xfrm>
          <a:prstGeom prst="rect">
            <a:avLst/>
          </a:prstGeom>
        </p:spPr>
        <p:txBody>
          <a:bodyPr wrap="none" fromWordArt="1">
            <a:prstTxWarp prst="textPlain">
              <a:avLst>
                <a:gd name="adj" fmla="val 50000"/>
              </a:avLst>
            </a:prstTxWarp>
          </a:bodyPr>
          <a:lstStyle/>
          <a:p>
            <a:r>
              <a:rPr lang="en-US" altLang="zh-CN" sz="1600"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ST</a:t>
            </a:r>
            <a:endParaRPr lang="zh-CN" altLang="en-US" sz="1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黑体"/>
              <a:ea typeface="黑体"/>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11560" y="1268760"/>
            <a:ext cx="4435884" cy="2455894"/>
            <a:chOff x="533400" y="1165240"/>
            <a:chExt cx="3965408" cy="2362200"/>
          </a:xfrm>
        </p:grpSpPr>
        <p:pic>
          <p:nvPicPr>
            <p:cNvPr id="4" name="Picture 6"/>
            <p:cNvPicPr>
              <a:picLocks noChangeArrowheads="1"/>
            </p:cNvPicPr>
            <p:nvPr/>
          </p:nvPicPr>
          <p:blipFill>
            <a:blip r:embed="rId2" cstate="print"/>
            <a:srcRect/>
            <a:stretch>
              <a:fillRect/>
            </a:stretch>
          </p:blipFill>
          <p:spPr bwMode="auto">
            <a:xfrm>
              <a:off x="533400" y="2384440"/>
              <a:ext cx="3259138" cy="1143000"/>
            </a:xfrm>
            <a:prstGeom prst="rect">
              <a:avLst/>
            </a:prstGeom>
            <a:noFill/>
            <a:ln w="9525">
              <a:noFill/>
              <a:miter lim="800000"/>
              <a:headEnd/>
              <a:tailEnd/>
            </a:ln>
            <a:effectLst/>
          </p:spPr>
        </p:pic>
        <p:sp>
          <p:nvSpPr>
            <p:cNvPr id="7" name="Text Box 9"/>
            <p:cNvSpPr txBox="1">
              <a:spLocks noChangeArrowheads="1"/>
            </p:cNvSpPr>
            <p:nvPr/>
          </p:nvSpPr>
          <p:spPr bwMode="auto">
            <a:xfrm>
              <a:off x="841541" y="1165240"/>
              <a:ext cx="3657267" cy="444052"/>
            </a:xfrm>
            <a:prstGeom prst="rect">
              <a:avLst/>
            </a:prstGeom>
            <a:noFill/>
            <a:ln w="9525">
              <a:noFill/>
              <a:miter lim="800000"/>
              <a:headEnd/>
              <a:tailEnd/>
            </a:ln>
            <a:effectLst/>
          </p:spPr>
          <p:txBody>
            <a:bodyPr wrap="none">
              <a:spAutoFit/>
            </a:bodyPr>
            <a:lstStyle/>
            <a:p>
              <a:pPr>
                <a:defRPr/>
              </a:pPr>
              <a:r>
                <a:rPr lang="en-US" altLang="zh-CN" sz="2400" b="1" dirty="0">
                  <a:solidFill>
                    <a:srgbClr val="C00000"/>
                  </a:solidFill>
                  <a:latin typeface="文鼎淹水体" pitchFamily="33" charset="-122"/>
                  <a:ea typeface="文鼎淹水体" pitchFamily="33" charset="-122"/>
                  <a:cs typeface="+mj-cs"/>
                </a:rPr>
                <a:t>OptiSPEED </a:t>
              </a:r>
              <a:r>
                <a:rPr lang="zh-CN" altLang="en-US" sz="2400" b="1" dirty="0">
                  <a:solidFill>
                    <a:srgbClr val="C00000"/>
                  </a:solidFill>
                  <a:latin typeface="文鼎淹水体" pitchFamily="33" charset="-122"/>
                  <a:ea typeface="文鼎淹水体" pitchFamily="33" charset="-122"/>
                  <a:cs typeface="+mj-cs"/>
                </a:rPr>
                <a:t>连接器及耦合器</a:t>
              </a:r>
            </a:p>
          </p:txBody>
        </p:sp>
      </p:grpSp>
      <p:grpSp>
        <p:nvGrpSpPr>
          <p:cNvPr id="9" name="组合 8"/>
          <p:cNvGrpSpPr/>
          <p:nvPr/>
        </p:nvGrpSpPr>
        <p:grpSpPr>
          <a:xfrm>
            <a:off x="4116698" y="3357562"/>
            <a:ext cx="4332165" cy="2357454"/>
            <a:chOff x="3973164" y="3756040"/>
            <a:chExt cx="3768118" cy="1816100"/>
          </a:xfrm>
        </p:grpSpPr>
        <p:sp>
          <p:nvSpPr>
            <p:cNvPr id="5" name="Rectangle 7"/>
            <p:cNvSpPr>
              <a:spLocks noChangeArrowheads="1"/>
            </p:cNvSpPr>
            <p:nvPr/>
          </p:nvSpPr>
          <p:spPr bwMode="auto">
            <a:xfrm>
              <a:off x="3973164" y="3756040"/>
              <a:ext cx="2697900" cy="261305"/>
            </a:xfrm>
            <a:prstGeom prst="rect">
              <a:avLst/>
            </a:prstGeom>
            <a:noFill/>
            <a:ln w="9525">
              <a:noFill/>
              <a:miter lim="800000"/>
              <a:headEnd/>
              <a:tailEnd/>
            </a:ln>
            <a:effectLst/>
          </p:spPr>
          <p:txBody>
            <a:bodyPr wrap="none" lIns="92075" tIns="46038" rIns="92075" bIns="46038">
              <a:spAutoFit/>
            </a:bodyPr>
            <a:lstStyle/>
            <a:p>
              <a:pPr eaLnBrk="1" hangingPunct="1">
                <a:lnSpc>
                  <a:spcPct val="100000"/>
                </a:lnSpc>
                <a:defRPr/>
              </a:pPr>
              <a:r>
                <a:rPr lang="en-US" altLang="zh-CN" sz="1600" b="1" dirty="0">
                  <a:solidFill>
                    <a:srgbClr val="C00000"/>
                  </a:solidFill>
                  <a:latin typeface="文鼎淹水体" pitchFamily="33" charset="-122"/>
                  <a:ea typeface="文鼎淹水体" pitchFamily="33" charset="-122"/>
                  <a:cs typeface="+mj-cs"/>
                </a:rPr>
                <a:t>SC Connectors and Couplers</a:t>
              </a:r>
            </a:p>
          </p:txBody>
        </p:sp>
        <p:sp>
          <p:nvSpPr>
            <p:cNvPr id="6" name="Rectangle 8"/>
            <p:cNvSpPr>
              <a:spLocks noChangeArrowheads="1"/>
            </p:cNvSpPr>
            <p:nvPr/>
          </p:nvSpPr>
          <p:spPr bwMode="auto">
            <a:xfrm>
              <a:off x="7366997" y="4822840"/>
              <a:ext cx="374285" cy="261305"/>
            </a:xfrm>
            <a:prstGeom prst="rect">
              <a:avLst/>
            </a:prstGeom>
            <a:noFill/>
            <a:ln w="9525">
              <a:noFill/>
              <a:miter lim="800000"/>
              <a:headEnd/>
              <a:tailEnd/>
            </a:ln>
            <a:effectLst/>
          </p:spPr>
          <p:txBody>
            <a:bodyPr wrap="none" lIns="92075" tIns="46038" rIns="92075" bIns="46038">
              <a:spAutoFit/>
            </a:bodyPr>
            <a:lstStyle/>
            <a:p>
              <a:pPr>
                <a:defRPr/>
              </a:pPr>
              <a:r>
                <a:rPr lang="en-US" altLang="zh-CN" sz="1600" b="1" dirty="0">
                  <a:solidFill>
                    <a:srgbClr val="C00000"/>
                  </a:solidFill>
                  <a:latin typeface="文鼎淹水体" pitchFamily="33" charset="-122"/>
                  <a:ea typeface="文鼎淹水体" pitchFamily="33" charset="-122"/>
                  <a:cs typeface="+mj-cs"/>
                </a:rPr>
                <a:t>LC</a:t>
              </a:r>
            </a:p>
          </p:txBody>
        </p:sp>
        <p:pic>
          <p:nvPicPr>
            <p:cNvPr id="8" name="Picture 10"/>
            <p:cNvPicPr>
              <a:picLocks noChangeArrowheads="1"/>
            </p:cNvPicPr>
            <p:nvPr/>
          </p:nvPicPr>
          <p:blipFill>
            <a:blip r:embed="rId3" cstate="print"/>
            <a:srcRect/>
            <a:stretch>
              <a:fillRect/>
            </a:stretch>
          </p:blipFill>
          <p:spPr bwMode="auto">
            <a:xfrm>
              <a:off x="5035572" y="4213240"/>
              <a:ext cx="2160588" cy="1358900"/>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908720"/>
            <a:ext cx="8229600" cy="4968205"/>
          </a:xfrm>
        </p:spPr>
        <p:txBody>
          <a:bodyPr/>
          <a:lstStyle/>
          <a:p>
            <a:pPr>
              <a:lnSpc>
                <a:spcPct val="150000"/>
              </a:lnSpc>
              <a:buNone/>
            </a:pPr>
            <a:r>
              <a:rPr lang="zh-CN" altLang="en-US" sz="2000" b="1" dirty="0" smtClean="0">
                <a:latin typeface="微软雅黑" pitchFamily="34" charset="-122"/>
                <a:ea typeface="微软雅黑" pitchFamily="34" charset="-122"/>
              </a:rPr>
              <a:t>屏蔽布线系统</a:t>
            </a:r>
            <a:endParaRPr lang="en-US" altLang="zh-CN" sz="2000" b="1" dirty="0" smtClean="0">
              <a:latin typeface="微软雅黑" pitchFamily="34" charset="-122"/>
              <a:ea typeface="微软雅黑" pitchFamily="34" charset="-122"/>
            </a:endParaRPr>
          </a:p>
          <a:p>
            <a:pPr marL="400050" lvl="1" indent="0">
              <a:lnSpc>
                <a:spcPct val="150000"/>
              </a:lnSpc>
              <a:spcBef>
                <a:spcPts val="0"/>
              </a:spcBef>
              <a:buNone/>
            </a:pPr>
            <a:r>
              <a:rPr lang="zh-CN" altLang="en-US" sz="1600" dirty="0" smtClean="0">
                <a:latin typeface="+mn-ea"/>
              </a:rPr>
              <a:t>       屏蔽布线系统源于欧洲，它是在普通非屏蔽布线系统的外面加</a:t>
            </a:r>
            <a:endParaRPr lang="en-US" altLang="zh-CN" sz="1600" dirty="0" smtClean="0">
              <a:latin typeface="+mn-ea"/>
            </a:endParaRPr>
          </a:p>
          <a:p>
            <a:pPr marL="400050" lvl="1" indent="0">
              <a:lnSpc>
                <a:spcPct val="150000"/>
              </a:lnSpc>
              <a:spcBef>
                <a:spcPts val="0"/>
              </a:spcBef>
              <a:buNone/>
            </a:pPr>
            <a:r>
              <a:rPr lang="zh-CN" altLang="en-US" sz="1600" dirty="0" smtClean="0">
                <a:latin typeface="+mn-ea"/>
              </a:rPr>
              <a:t>上</a:t>
            </a:r>
            <a:r>
              <a:rPr lang="zh-CN" altLang="en-US" sz="1600" dirty="0" smtClean="0">
                <a:solidFill>
                  <a:srgbClr val="FF0000"/>
                </a:solidFill>
                <a:latin typeface="+mn-ea"/>
              </a:rPr>
              <a:t>金属屏蔽层</a:t>
            </a:r>
            <a:r>
              <a:rPr lang="zh-CN" altLang="en-US" sz="1600" dirty="0" smtClean="0">
                <a:latin typeface="+mn-ea"/>
              </a:rPr>
              <a:t>，利用</a:t>
            </a:r>
            <a:r>
              <a:rPr lang="zh-CN" altLang="en-US" sz="1600" dirty="0" smtClean="0">
                <a:solidFill>
                  <a:srgbClr val="FF0000"/>
                </a:solidFill>
                <a:latin typeface="+mn-ea"/>
              </a:rPr>
              <a:t>金属屏蔽层的反射、吸收</a:t>
            </a:r>
            <a:r>
              <a:rPr lang="zh-CN" altLang="en-US" sz="1600" dirty="0" smtClean="0">
                <a:latin typeface="+mn-ea"/>
              </a:rPr>
              <a:t>及</a:t>
            </a:r>
            <a:r>
              <a:rPr lang="zh-CN" altLang="en-US" sz="1600" dirty="0" smtClean="0">
                <a:solidFill>
                  <a:srgbClr val="FF0000"/>
                </a:solidFill>
                <a:latin typeface="+mn-ea"/>
              </a:rPr>
              <a:t>趋肤效应</a:t>
            </a:r>
            <a:r>
              <a:rPr lang="zh-CN" altLang="en-US" sz="1600" dirty="0" smtClean="0">
                <a:latin typeface="+mn-ea"/>
              </a:rPr>
              <a:t>实现防止</a:t>
            </a:r>
            <a:endParaRPr lang="en-US" altLang="zh-CN" sz="1600" dirty="0" smtClean="0">
              <a:latin typeface="+mn-ea"/>
            </a:endParaRPr>
          </a:p>
          <a:p>
            <a:pPr marL="400050" lvl="1" indent="0">
              <a:lnSpc>
                <a:spcPct val="150000"/>
              </a:lnSpc>
              <a:spcBef>
                <a:spcPts val="0"/>
              </a:spcBef>
              <a:buNone/>
            </a:pPr>
            <a:r>
              <a:rPr lang="zh-CN" altLang="en-US" sz="1600" dirty="0" smtClean="0">
                <a:latin typeface="+mn-ea"/>
              </a:rPr>
              <a:t>电磁干扰及电磁辐射的功能，屏蔽系统综合利用了双绞线的平衡原</a:t>
            </a:r>
            <a:endParaRPr lang="en-US" altLang="zh-CN" sz="1600" dirty="0" smtClean="0">
              <a:latin typeface="+mn-ea"/>
            </a:endParaRPr>
          </a:p>
          <a:p>
            <a:pPr marL="400050" lvl="1" indent="0">
              <a:lnSpc>
                <a:spcPct val="150000"/>
              </a:lnSpc>
              <a:spcBef>
                <a:spcPts val="0"/>
              </a:spcBef>
              <a:buNone/>
            </a:pPr>
            <a:r>
              <a:rPr lang="zh-CN" altLang="en-US" sz="1600" dirty="0" smtClean="0">
                <a:latin typeface="+mn-ea"/>
              </a:rPr>
              <a:t>理及屏蔽层的屏蔽作用，因而具有非常好的电磁兼容（</a:t>
            </a:r>
            <a:r>
              <a:rPr lang="en-US" altLang="zh-CN" sz="1600" dirty="0" smtClean="0">
                <a:latin typeface="+mn-ea"/>
              </a:rPr>
              <a:t>EMC</a:t>
            </a:r>
            <a:r>
              <a:rPr lang="zh-CN" altLang="en-US" sz="1600" dirty="0" smtClean="0">
                <a:latin typeface="+mn-ea"/>
              </a:rPr>
              <a:t>）特性。</a:t>
            </a:r>
            <a:endParaRPr lang="en-US" altLang="zh-CN" sz="1600" dirty="0" smtClean="0">
              <a:latin typeface="+mn-ea"/>
            </a:endParaRPr>
          </a:p>
          <a:p>
            <a:pPr marL="0" indent="0">
              <a:lnSpc>
                <a:spcPct val="150000"/>
              </a:lnSpc>
              <a:spcBef>
                <a:spcPts val="0"/>
              </a:spcBef>
              <a:buNone/>
            </a:pPr>
            <a:r>
              <a:rPr lang="zh-CN" altLang="en-US" sz="2000" b="1" dirty="0" smtClean="0">
                <a:latin typeface="微软雅黑" pitchFamily="34" charset="-122"/>
                <a:ea typeface="微软雅黑" pitchFamily="34" charset="-122"/>
              </a:rPr>
              <a:t>屏蔽系统各个部件</a:t>
            </a:r>
            <a:endParaRPr lang="en-US" altLang="zh-CN" sz="2000" b="1" dirty="0" smtClean="0">
              <a:latin typeface="微软雅黑" pitchFamily="34" charset="-122"/>
              <a:ea typeface="微软雅黑" pitchFamily="34" charset="-122"/>
            </a:endParaRPr>
          </a:p>
          <a:p>
            <a:pPr marL="400050" lvl="1" indent="0">
              <a:lnSpc>
                <a:spcPct val="150000"/>
              </a:lnSpc>
              <a:spcBef>
                <a:spcPts val="0"/>
              </a:spcBef>
              <a:buNone/>
            </a:pPr>
            <a:r>
              <a:rPr lang="zh-CN" altLang="en-US" sz="1600" dirty="0" smtClean="0">
                <a:latin typeface="+mn-ea"/>
              </a:rPr>
              <a:t>屏蔽双绞线、屏蔽信息模块、屏蔽水晶头、屏蔽配线架、屏蔽插座。</a:t>
            </a:r>
            <a:endParaRPr lang="en-US" altLang="zh-CN" sz="1600" dirty="0" smtClean="0">
              <a:latin typeface="+mn-ea"/>
            </a:endParaRPr>
          </a:p>
          <a:p>
            <a:pPr marL="400050" lvl="1" indent="0">
              <a:lnSpc>
                <a:spcPct val="150000"/>
              </a:lnSpc>
              <a:spcBef>
                <a:spcPts val="0"/>
              </a:spcBef>
              <a:buNone/>
            </a:pPr>
            <a:r>
              <a:rPr lang="zh-CN" altLang="en-US" sz="1600" dirty="0" smtClean="0">
                <a:solidFill>
                  <a:srgbClr val="FF0000"/>
                </a:solidFill>
                <a:latin typeface="+mn-ea"/>
              </a:rPr>
              <a:t>建筑物需要有良好的地线系统</a:t>
            </a:r>
            <a:endParaRPr lang="en-US" altLang="zh-CN" sz="1600" dirty="0" smtClean="0">
              <a:solidFill>
                <a:srgbClr val="FF0000"/>
              </a:solidFill>
              <a:latin typeface="+mn-ea"/>
            </a:endParaRPr>
          </a:p>
          <a:p>
            <a:pPr marL="0" indent="0">
              <a:lnSpc>
                <a:spcPct val="150000"/>
              </a:lnSpc>
              <a:spcBef>
                <a:spcPts val="0"/>
              </a:spcBef>
              <a:buNone/>
            </a:pPr>
            <a:r>
              <a:rPr lang="zh-CN" altLang="en-US" sz="2000" b="1" dirty="0" smtClean="0">
                <a:latin typeface="微软雅黑" pitchFamily="34" charset="-122"/>
                <a:ea typeface="微软雅黑" pitchFamily="34" charset="-122"/>
              </a:rPr>
              <a:t>屏蔽系统应用领域</a:t>
            </a:r>
            <a:endParaRPr lang="en-US" altLang="zh-CN" sz="2000" b="1" dirty="0" smtClean="0">
              <a:latin typeface="微软雅黑" pitchFamily="34" charset="-122"/>
              <a:ea typeface="微软雅黑" pitchFamily="34" charset="-122"/>
            </a:endParaRPr>
          </a:p>
          <a:p>
            <a:pPr marL="400050" lvl="1" indent="0">
              <a:lnSpc>
                <a:spcPct val="150000"/>
              </a:lnSpc>
              <a:spcBef>
                <a:spcPts val="0"/>
              </a:spcBef>
              <a:buNone/>
            </a:pPr>
            <a:r>
              <a:rPr lang="zh-CN" altLang="en-US" sz="1600" dirty="0" smtClean="0">
                <a:latin typeface="+mn-ea"/>
              </a:rPr>
              <a:t>工厂、屏蔽机房、机场、医院、政府机关、军事机关、银行、金融机构、自用办公楼、精密实验室等对传输性能要求较高的地方。</a:t>
            </a:r>
            <a:endParaRPr lang="en-US" altLang="zh-CN" sz="1600" dirty="0" smtClean="0">
              <a:latin typeface="+mn-ea"/>
            </a:endParaRPr>
          </a:p>
        </p:txBody>
      </p:sp>
      <p:pic>
        <p:nvPicPr>
          <p:cNvPr id="285704" name="Picture 8" descr="C:\Program Files\Microsoft Office\MEDIA\CAGCAT10\j0240719.wmf"/>
          <p:cNvPicPr>
            <a:picLocks noChangeAspect="1" noChangeArrowheads="1"/>
          </p:cNvPicPr>
          <p:nvPr/>
        </p:nvPicPr>
        <p:blipFill>
          <a:blip r:embed="rId3"/>
          <a:srcRect/>
          <a:stretch>
            <a:fillRect/>
          </a:stretch>
        </p:blipFill>
        <p:spPr bwMode="auto">
          <a:xfrm>
            <a:off x="7215206" y="1071546"/>
            <a:ext cx="1547537" cy="24288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5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908721"/>
            <a:ext cx="8229600" cy="432048"/>
          </a:xfrm>
        </p:spPr>
        <p:txBody>
          <a:bodyPr/>
          <a:lstStyle/>
          <a:p>
            <a:pPr>
              <a:buNone/>
            </a:pPr>
            <a:r>
              <a:rPr lang="zh-CN" altLang="en-US" sz="2400" b="1" dirty="0" smtClean="0">
                <a:latin typeface="微软雅黑" pitchFamily="34" charset="-122"/>
                <a:ea typeface="微软雅黑" pitchFamily="34" charset="-122"/>
              </a:rPr>
              <a:t>超五类非屏蔽双绞线</a:t>
            </a:r>
            <a:endParaRPr lang="en-US" altLang="zh-CN" sz="2400" b="1" dirty="0" smtClean="0">
              <a:latin typeface="微软雅黑" pitchFamily="34" charset="-122"/>
              <a:ea typeface="微软雅黑" pitchFamily="34" charset="-122"/>
            </a:endParaRPr>
          </a:p>
          <a:p>
            <a:pPr>
              <a:buNone/>
            </a:pPr>
            <a:endParaRPr lang="zh-CN" altLang="en-US" sz="1400" dirty="0"/>
          </a:p>
        </p:txBody>
      </p:sp>
      <p:graphicFrame>
        <p:nvGraphicFramePr>
          <p:cNvPr id="283652" name="Object 4"/>
          <p:cNvGraphicFramePr>
            <a:graphicFrameLocks noChangeAspect="1"/>
          </p:cNvGraphicFramePr>
          <p:nvPr/>
        </p:nvGraphicFramePr>
        <p:xfrm>
          <a:off x="5724128" y="2420888"/>
          <a:ext cx="3190136" cy="2880320"/>
        </p:xfrm>
        <a:graphic>
          <a:graphicData uri="http://schemas.openxmlformats.org/presentationml/2006/ole">
            <mc:AlternateContent xmlns:mc="http://schemas.openxmlformats.org/markup-compatibility/2006">
              <mc:Choice xmlns:v="urn:schemas-microsoft-com:vml" Requires="v">
                <p:oleObj spid="_x0000_s283654" name="Visio" r:id="rId3" imgW="3576447" imgH="3262417" progId="Visio.Drawing.11">
                  <p:embed/>
                </p:oleObj>
              </mc:Choice>
              <mc:Fallback>
                <p:oleObj name="Visio" r:id="rId3" imgW="3576447" imgH="3262417" progId="Visio.Drawing.11">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2420888"/>
                        <a:ext cx="3190136" cy="2880320"/>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6358488" y="5157192"/>
            <a:ext cx="1872208" cy="523220"/>
          </a:xfrm>
          <a:prstGeom prst="rect">
            <a:avLst/>
          </a:prstGeom>
          <a:noFill/>
        </p:spPr>
        <p:txBody>
          <a:bodyPr wrap="square" rtlCol="0">
            <a:spAutoFit/>
          </a:bodyPr>
          <a:lstStyle/>
          <a:p>
            <a:r>
              <a:rPr lang="en-US" altLang="zh-CN" sz="1400" dirty="0" smtClean="0"/>
              <a:t>5e UTP</a:t>
            </a:r>
            <a:r>
              <a:rPr lang="zh-CN" altLang="en-US" sz="1400" dirty="0" smtClean="0"/>
              <a:t>双绞线横截面示意图</a:t>
            </a:r>
            <a:endParaRPr lang="zh-CN" altLang="en-US" sz="1400" dirty="0"/>
          </a:p>
        </p:txBody>
      </p:sp>
      <p:sp>
        <p:nvSpPr>
          <p:cNvPr id="9" name="TextBox 8"/>
          <p:cNvSpPr txBox="1"/>
          <p:nvPr/>
        </p:nvSpPr>
        <p:spPr>
          <a:xfrm>
            <a:off x="683568" y="1700808"/>
            <a:ext cx="3600400" cy="3000821"/>
          </a:xfrm>
          <a:prstGeom prst="rect">
            <a:avLst/>
          </a:prstGeom>
          <a:noFill/>
        </p:spPr>
        <p:txBody>
          <a:bodyPr wrap="square" rtlCol="0">
            <a:spAutoFit/>
          </a:bodyPr>
          <a:lstStyle/>
          <a:p>
            <a:pPr marL="0" indent="0">
              <a:lnSpc>
                <a:spcPct val="150000"/>
              </a:lnSpc>
              <a:spcBef>
                <a:spcPts val="0"/>
              </a:spcBef>
              <a:buNone/>
            </a:pPr>
            <a:r>
              <a:rPr lang="zh-CN" altLang="en-US" sz="2400" b="1" dirty="0" smtClean="0">
                <a:latin typeface="微软雅黑" pitchFamily="34" charset="-122"/>
                <a:ea typeface="微软雅黑" pitchFamily="34" charset="-122"/>
              </a:rPr>
              <a:t>分类：</a:t>
            </a:r>
            <a:endParaRPr lang="en-US" altLang="zh-CN" sz="2400" b="1" dirty="0" smtClean="0">
              <a:latin typeface="微软雅黑" pitchFamily="34" charset="-122"/>
              <a:ea typeface="微软雅黑" pitchFamily="34" charset="-122"/>
            </a:endParaRPr>
          </a:p>
          <a:p>
            <a:pPr marL="0" indent="0">
              <a:lnSpc>
                <a:spcPct val="150000"/>
              </a:lnSpc>
              <a:spcBef>
                <a:spcPts val="0"/>
              </a:spcBef>
              <a:buNone/>
            </a:pPr>
            <a:r>
              <a:rPr lang="en-US" altLang="zh-CN" b="1" dirty="0" smtClean="0">
                <a:latin typeface="微软雅黑" pitchFamily="34" charset="-122"/>
                <a:ea typeface="微软雅黑" pitchFamily="34" charset="-122"/>
              </a:rPr>
              <a:t>STP — </a:t>
            </a:r>
            <a:r>
              <a:rPr lang="zh-CN" altLang="en-US" dirty="0" smtClean="0">
                <a:latin typeface="微软雅黑" pitchFamily="34" charset="-122"/>
                <a:ea typeface="微软雅黑" pitchFamily="34" charset="-122"/>
              </a:rPr>
              <a:t>每条</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对线都有各自的屏蔽层</a:t>
            </a:r>
            <a:endParaRPr lang="en-US" altLang="zh-CN" dirty="0" smtClean="0">
              <a:latin typeface="微软雅黑" pitchFamily="34" charset="-122"/>
              <a:ea typeface="微软雅黑" pitchFamily="34" charset="-122"/>
            </a:endParaRPr>
          </a:p>
          <a:p>
            <a:pPr marL="0" indent="0">
              <a:lnSpc>
                <a:spcPct val="150000"/>
              </a:lnSpc>
              <a:spcBef>
                <a:spcPts val="0"/>
              </a:spcBef>
              <a:buNone/>
            </a:pPr>
            <a:r>
              <a:rPr lang="en-US" altLang="zh-CN" b="1" dirty="0" smtClean="0">
                <a:latin typeface="微软雅黑" pitchFamily="34" charset="-122"/>
                <a:ea typeface="微软雅黑" pitchFamily="34" charset="-122"/>
              </a:rPr>
              <a:t>FTP</a:t>
            </a:r>
            <a:r>
              <a:rPr lang="zh-CN" altLang="en-US" b="1" dirty="0" smtClean="0">
                <a:latin typeface="微软雅黑" pitchFamily="34" charset="-122"/>
                <a:ea typeface="微软雅黑" pitchFamily="34" charset="-122"/>
              </a:rPr>
              <a:t> </a:t>
            </a:r>
            <a:r>
              <a:rPr lang="en-US" altLang="zh-CN" b="1"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采用整体屏蔽方式，所有线对都被金属箔支撑的屏蔽层所包围</a:t>
            </a:r>
            <a:endParaRPr lang="en-US" altLang="zh-CN" dirty="0" smtClean="0">
              <a:latin typeface="微软雅黑" pitchFamily="34" charset="-122"/>
              <a:ea typeface="微软雅黑" pitchFamily="34" charset="-122"/>
            </a:endParaRPr>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980728"/>
            <a:ext cx="7572428" cy="500066"/>
          </a:xfrm>
        </p:spPr>
        <p:txBody>
          <a:bodyPr/>
          <a:lstStyle/>
          <a:p>
            <a:r>
              <a:rPr lang="zh-CN" altLang="en-US" sz="3200" b="1" dirty="0" smtClean="0">
                <a:solidFill>
                  <a:srgbClr val="C00000"/>
                </a:solidFill>
                <a:latin typeface="微软雅黑" pitchFamily="34" charset="-122"/>
                <a:ea typeface="微软雅黑" pitchFamily="34" charset="-122"/>
              </a:rPr>
              <a:t>超五类布线系统</a:t>
            </a:r>
            <a:endParaRPr lang="zh-CN" altLang="en-US" sz="3200" b="1" dirty="0">
              <a:solidFill>
                <a:srgbClr val="C00000"/>
              </a:solidFill>
              <a:latin typeface="微软雅黑" pitchFamily="34" charset="-122"/>
              <a:ea typeface="微软雅黑" pitchFamily="34" charset="-122"/>
            </a:endParaRPr>
          </a:p>
        </p:txBody>
      </p:sp>
      <p:sp>
        <p:nvSpPr>
          <p:cNvPr id="22" name="Rectangle 1027"/>
          <p:cNvSpPr>
            <a:spLocks noChangeArrowheads="1"/>
          </p:cNvSpPr>
          <p:nvPr/>
        </p:nvSpPr>
        <p:spPr bwMode="auto">
          <a:xfrm>
            <a:off x="571472" y="1658440"/>
            <a:ext cx="7888960" cy="4290840"/>
          </a:xfrm>
          <a:prstGeom prst="rect">
            <a:avLst/>
          </a:prstGeom>
          <a:noFill/>
          <a:ln w="9525">
            <a:noFill/>
            <a:miter lim="800000"/>
            <a:headEnd/>
            <a:tailEnd/>
          </a:ln>
          <a:effectLst/>
        </p:spPr>
        <p:txBody>
          <a:bodyPr/>
          <a:lstStyle/>
          <a:p>
            <a:pPr marL="342900" indent="-342900" algn="l">
              <a:lnSpc>
                <a:spcPts val="3000"/>
              </a:lnSpc>
            </a:pPr>
            <a:r>
              <a:rPr lang="zh-CN" altLang="en-US" sz="2000" dirty="0" smtClean="0">
                <a:latin typeface="微软雅黑" pitchFamily="34" charset="-122"/>
                <a:ea typeface="微软雅黑" pitchFamily="34" charset="-122"/>
              </a:rPr>
              <a:t>超</a:t>
            </a:r>
            <a:r>
              <a:rPr lang="zh-CN" altLang="en-US" sz="2000" dirty="0">
                <a:latin typeface="微软雅黑" pitchFamily="34" charset="-122"/>
                <a:ea typeface="微软雅黑" pitchFamily="34" charset="-122"/>
              </a:rPr>
              <a:t>五</a:t>
            </a:r>
            <a:r>
              <a:rPr lang="zh-CN" altLang="en-US" sz="2000" dirty="0" smtClean="0">
                <a:latin typeface="微软雅黑" pitchFamily="34" charset="-122"/>
                <a:ea typeface="微软雅黑" pitchFamily="34" charset="-122"/>
              </a:rPr>
              <a:t>类布线系统</a:t>
            </a:r>
            <a:r>
              <a:rPr lang="zh-CN" altLang="en-US" sz="2000" dirty="0">
                <a:latin typeface="微软雅黑" pitchFamily="34" charset="-122"/>
                <a:ea typeface="微软雅黑" pitchFamily="34" charset="-122"/>
              </a:rPr>
              <a:t>, 提供一个可靠性的超五类性能, 并保证能</a:t>
            </a:r>
            <a:r>
              <a:rPr lang="zh-CN" altLang="en-US" sz="2000" dirty="0" smtClean="0">
                <a:latin typeface="微软雅黑" pitchFamily="34" charset="-122"/>
                <a:ea typeface="微软雅黑" pitchFamily="34" charset="-122"/>
              </a:rPr>
              <a:t>满足未</a:t>
            </a:r>
            <a:endParaRPr lang="en-US" altLang="zh-CN" sz="2000" dirty="0" smtClean="0">
              <a:latin typeface="微软雅黑" pitchFamily="34" charset="-122"/>
              <a:ea typeface="微软雅黑" pitchFamily="34" charset="-122"/>
            </a:endParaRPr>
          </a:p>
          <a:p>
            <a:pPr marL="342900" indent="-342900" algn="l">
              <a:lnSpc>
                <a:spcPts val="3000"/>
              </a:lnSpc>
            </a:pPr>
            <a:r>
              <a:rPr lang="zh-CN" altLang="en-US" sz="2000" dirty="0" smtClean="0">
                <a:latin typeface="微软雅黑" pitchFamily="34" charset="-122"/>
                <a:ea typeface="微软雅黑" pitchFamily="34" charset="-122"/>
              </a:rPr>
              <a:t>来</a:t>
            </a:r>
            <a:r>
              <a:rPr lang="zh-CN" altLang="en-US" sz="2000" dirty="0">
                <a:latin typeface="微软雅黑" pitchFamily="34" charset="-122"/>
                <a:ea typeface="微软雅黑" pitchFamily="34" charset="-122"/>
              </a:rPr>
              <a:t>数据传输的要求</a:t>
            </a:r>
            <a:r>
              <a:rPr lang="zh-CN" altLang="en-US" sz="2000" dirty="0" smtClean="0">
                <a:latin typeface="微软雅黑" pitchFamily="34" charset="-122"/>
                <a:ea typeface="微软雅黑" pitchFamily="34" charset="-122"/>
              </a:rPr>
              <a:t>。带宽</a:t>
            </a:r>
            <a:r>
              <a:rPr lang="en-US" altLang="zh-CN" sz="2000" dirty="0" smtClean="0">
                <a:latin typeface="微软雅黑" pitchFamily="34" charset="-122"/>
                <a:ea typeface="微软雅黑" pitchFamily="34" charset="-122"/>
              </a:rPr>
              <a:t>1-100MHz</a:t>
            </a:r>
            <a:r>
              <a:rPr lang="zh-CN" altLang="en-US" sz="2000" dirty="0" smtClean="0">
                <a:latin typeface="微软雅黑" pitchFamily="34" charset="-122"/>
                <a:ea typeface="微软雅黑" pitchFamily="34" charset="-122"/>
              </a:rPr>
              <a:t>，满足千兆铜缆以太网传输</a:t>
            </a:r>
            <a:endParaRPr lang="en-US" altLang="zh-CN" sz="2000" dirty="0" smtClean="0">
              <a:latin typeface="微软雅黑" pitchFamily="34" charset="-122"/>
              <a:ea typeface="微软雅黑" pitchFamily="34" charset="-122"/>
            </a:endParaRPr>
          </a:p>
          <a:p>
            <a:pPr marL="342900" indent="-342900" algn="l">
              <a:lnSpc>
                <a:spcPts val="3000"/>
              </a:lnSpc>
            </a:pPr>
            <a:r>
              <a:rPr lang="zh-CN" altLang="en-US" sz="2000" dirty="0" smtClean="0">
                <a:latin typeface="微软雅黑" pitchFamily="34" charset="-122"/>
                <a:ea typeface="微软雅黑" pitchFamily="34" charset="-122"/>
              </a:rPr>
              <a:t>要求。此</a:t>
            </a:r>
            <a:r>
              <a:rPr lang="zh-CN" altLang="en-US" sz="2000" dirty="0">
                <a:latin typeface="微软雅黑" pitchFamily="34" charset="-122"/>
                <a:ea typeface="微软雅黑" pitchFamily="34" charset="-122"/>
              </a:rPr>
              <a:t>系统</a:t>
            </a:r>
            <a:r>
              <a:rPr lang="zh-CN" altLang="en-US" sz="2000" dirty="0" smtClean="0">
                <a:latin typeface="微软雅黑" pitchFamily="34" charset="-122"/>
                <a:ea typeface="微软雅黑" pitchFamily="34" charset="-122"/>
              </a:rPr>
              <a:t>包括：</a:t>
            </a:r>
            <a:endParaRPr lang="en-US" altLang="zh-CN" sz="2000" dirty="0">
              <a:latin typeface="微软雅黑" pitchFamily="34" charset="-122"/>
              <a:ea typeface="微软雅黑" pitchFamily="34" charset="-122"/>
            </a:endParaRPr>
          </a:p>
          <a:p>
            <a:pPr marL="342900" indent="-342900" algn="l">
              <a:lnSpc>
                <a:spcPts val="3000"/>
              </a:lnSpc>
              <a:spcBef>
                <a:spcPct val="20000"/>
              </a:spcBef>
              <a:buClr>
                <a:schemeClr val="accent2"/>
              </a:buClr>
              <a:buFontTx/>
              <a:buChar char="·"/>
            </a:pPr>
            <a:r>
              <a:rPr lang="zh-CN" altLang="en-US" sz="2000" dirty="0" smtClean="0">
                <a:latin typeface="微软雅黑" pitchFamily="34" charset="-122"/>
                <a:ea typeface="微软雅黑" pitchFamily="34" charset="-122"/>
              </a:rPr>
              <a:t>超</a:t>
            </a:r>
            <a:r>
              <a:rPr lang="zh-CN" altLang="en-US" sz="2000" dirty="0">
                <a:latin typeface="微软雅黑" pitchFamily="34" charset="-122"/>
                <a:ea typeface="微软雅黑" pitchFamily="34" charset="-122"/>
              </a:rPr>
              <a:t>五类模块</a:t>
            </a:r>
            <a:endParaRPr lang="en-US" altLang="zh-CN" sz="2000" dirty="0">
              <a:latin typeface="微软雅黑" pitchFamily="34" charset="-122"/>
              <a:ea typeface="微软雅黑" pitchFamily="34" charset="-122"/>
            </a:endParaRPr>
          </a:p>
          <a:p>
            <a:pPr marL="342900" indent="-342900" algn="l">
              <a:lnSpc>
                <a:spcPts val="3000"/>
              </a:lnSpc>
              <a:spcBef>
                <a:spcPct val="20000"/>
              </a:spcBef>
              <a:buClr>
                <a:schemeClr val="accent2"/>
              </a:buClr>
              <a:buFontTx/>
              <a:buChar char="·"/>
            </a:pPr>
            <a:r>
              <a:rPr lang="zh-CN" altLang="en-US" sz="2000" dirty="0">
                <a:latin typeface="微软雅黑" pitchFamily="34" charset="-122"/>
                <a:ea typeface="微软雅黑" pitchFamily="34" charset="-122"/>
              </a:rPr>
              <a:t>超五类跳线</a:t>
            </a:r>
          </a:p>
          <a:p>
            <a:pPr marL="342900" indent="-342900" algn="l">
              <a:lnSpc>
                <a:spcPts val="3000"/>
              </a:lnSpc>
              <a:spcBef>
                <a:spcPct val="20000"/>
              </a:spcBef>
              <a:buClr>
                <a:schemeClr val="accent2"/>
              </a:buClr>
              <a:buFontTx/>
              <a:buChar char="·"/>
            </a:pPr>
            <a:r>
              <a:rPr lang="zh-CN" altLang="en-US" sz="2000" dirty="0" smtClean="0">
                <a:latin typeface="微软雅黑" pitchFamily="34" charset="-122"/>
                <a:ea typeface="微软雅黑" pitchFamily="34" charset="-122"/>
              </a:rPr>
              <a:t>超五类固定端口配线架 </a:t>
            </a:r>
            <a:endParaRPr lang="en-US" altLang="zh-CN" sz="2000" dirty="0" smtClean="0">
              <a:latin typeface="微软雅黑" pitchFamily="34" charset="-122"/>
              <a:ea typeface="微软雅黑" pitchFamily="34" charset="-122"/>
            </a:endParaRPr>
          </a:p>
          <a:p>
            <a:pPr marL="342900" indent="-342900" algn="l">
              <a:lnSpc>
                <a:spcPts val="3000"/>
              </a:lnSpc>
              <a:spcBef>
                <a:spcPct val="20000"/>
              </a:spcBef>
              <a:buClr>
                <a:schemeClr val="accent2"/>
              </a:buClr>
              <a:buFontTx/>
              <a:buChar char="·"/>
            </a:pPr>
            <a:r>
              <a:rPr lang="zh-CN" altLang="en-US" sz="2000" dirty="0" smtClean="0">
                <a:latin typeface="微软雅黑" pitchFamily="34" charset="-122"/>
                <a:ea typeface="微软雅黑" pitchFamily="34" charset="-122"/>
              </a:rPr>
              <a:t>超五类模块化配线架</a:t>
            </a:r>
            <a:endParaRPr lang="en-US" altLang="zh-CN" sz="2000" dirty="0" smtClean="0">
              <a:latin typeface="微软雅黑" pitchFamily="34" charset="-122"/>
              <a:ea typeface="微软雅黑" pitchFamily="34" charset="-122"/>
            </a:endParaRPr>
          </a:p>
          <a:p>
            <a:pPr marL="342900" indent="-342900" algn="l">
              <a:lnSpc>
                <a:spcPts val="3000"/>
              </a:lnSpc>
              <a:spcBef>
                <a:spcPct val="20000"/>
              </a:spcBef>
              <a:buClr>
                <a:schemeClr val="accent2"/>
              </a:buClr>
              <a:buFontTx/>
              <a:buChar char="·"/>
            </a:pPr>
            <a:r>
              <a:rPr lang="zh-CN" altLang="en-US" sz="2000" dirty="0" smtClean="0">
                <a:latin typeface="微软雅黑" pitchFamily="34" charset="-122"/>
                <a:ea typeface="微软雅黑" pitchFamily="34" charset="-122"/>
              </a:rPr>
              <a:t>超五类水晶头</a:t>
            </a:r>
            <a:endParaRPr lang="en-US" altLang="zh-CN" sz="2000" dirty="0" smtClean="0">
              <a:latin typeface="微软雅黑" pitchFamily="34" charset="-122"/>
              <a:ea typeface="微软雅黑" pitchFamily="34" charset="-122"/>
            </a:endParaRPr>
          </a:p>
          <a:p>
            <a:pPr marL="342900" indent="-342900" algn="l">
              <a:lnSpc>
                <a:spcPts val="3000"/>
              </a:lnSpc>
              <a:spcBef>
                <a:spcPct val="20000"/>
              </a:spcBef>
              <a:buClr>
                <a:schemeClr val="accent2"/>
              </a:buClr>
              <a:buFontTx/>
              <a:buChar char="·"/>
            </a:pPr>
            <a:r>
              <a:rPr lang="zh-CN" altLang="en-US" sz="2000" dirty="0" smtClean="0">
                <a:latin typeface="微软雅黑" pitchFamily="34" charset="-122"/>
                <a:ea typeface="微软雅黑" pitchFamily="34" charset="-122"/>
              </a:rPr>
              <a:t>超五类双绞线</a:t>
            </a:r>
            <a:endParaRPr lang="en-US" altLang="zh-CN" sz="2000" dirty="0" smtClean="0">
              <a:latin typeface="微软雅黑" pitchFamily="34" charset="-122"/>
              <a:ea typeface="微软雅黑" pitchFamily="34" charset="-122"/>
            </a:endParaRPr>
          </a:p>
          <a:p>
            <a:pPr marL="342900" indent="-342900" algn="l">
              <a:spcBef>
                <a:spcPct val="20000"/>
              </a:spcBef>
              <a:buClr>
                <a:schemeClr val="accent2"/>
              </a:buClr>
              <a:buFontTx/>
              <a:buChar char="·"/>
            </a:pPr>
            <a:endParaRPr lang="zh-CN" alt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信息模块5E-2.tif"/>
          <p:cNvPicPr>
            <a:picLocks noChangeAspect="1"/>
          </p:cNvPicPr>
          <p:nvPr/>
        </p:nvPicPr>
        <p:blipFill>
          <a:blip r:embed="rId2" cstate="print"/>
          <a:stretch>
            <a:fillRect/>
          </a:stretch>
        </p:blipFill>
        <p:spPr>
          <a:xfrm>
            <a:off x="4572000" y="1628800"/>
            <a:ext cx="4170825" cy="3240360"/>
          </a:xfrm>
          <a:prstGeom prst="rect">
            <a:avLst/>
          </a:prstGeom>
        </p:spPr>
      </p:pic>
      <p:sp>
        <p:nvSpPr>
          <p:cNvPr id="75778" name="Rectangle 2"/>
          <p:cNvSpPr>
            <a:spLocks noGrp="1" noChangeArrowheads="1"/>
          </p:cNvSpPr>
          <p:nvPr>
            <p:ph type="title"/>
          </p:nvPr>
        </p:nvSpPr>
        <p:spPr>
          <a:xfrm>
            <a:off x="642910" y="8424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a:t>
            </a:r>
            <a:r>
              <a:rPr lang="zh-CN" altLang="en-US" sz="3200" b="1" dirty="0" smtClean="0">
                <a:solidFill>
                  <a:srgbClr val="C00000"/>
                </a:solidFill>
                <a:latin typeface="微软雅黑" pitchFamily="34" charset="-122"/>
                <a:ea typeface="微软雅黑" pitchFamily="34" charset="-122"/>
              </a:rPr>
              <a:t>模块</a:t>
            </a:r>
            <a:endParaRPr lang="zh-CN" altLang="en-US" sz="3200" b="1" dirty="0">
              <a:solidFill>
                <a:srgbClr val="C00000"/>
              </a:solidFill>
              <a:latin typeface="微软雅黑" pitchFamily="34" charset="-122"/>
              <a:ea typeface="微软雅黑" pitchFamily="34" charset="-122"/>
            </a:endParaRPr>
          </a:p>
        </p:txBody>
      </p:sp>
      <p:sp>
        <p:nvSpPr>
          <p:cNvPr id="22" name="Rectangle 1027"/>
          <p:cNvSpPr>
            <a:spLocks noChangeArrowheads="1"/>
          </p:cNvSpPr>
          <p:nvPr/>
        </p:nvSpPr>
        <p:spPr bwMode="auto">
          <a:xfrm>
            <a:off x="571472" y="1589852"/>
            <a:ext cx="7500990" cy="4431436"/>
          </a:xfrm>
          <a:prstGeom prst="rect">
            <a:avLst/>
          </a:prstGeom>
          <a:noFill/>
          <a:ln w="9525">
            <a:noFill/>
            <a:miter lim="800000"/>
            <a:headEnd/>
            <a:tailEnd/>
          </a:ln>
          <a:effectLst/>
        </p:spPr>
        <p:txBody>
          <a:bodyPr/>
          <a:lstStyle/>
          <a:p>
            <a:pPr marL="342900" indent="-342900" algn="l">
              <a:lnSpc>
                <a:spcPts val="2500"/>
              </a:lnSpc>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类非屏蔽免打模块</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可靠性设计</a:t>
            </a:r>
            <a:endParaRPr lang="zh-CN" altLang="en-US" sz="1600" dirty="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端接和诊断简便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免专用工具</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多种颜色可选</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透明防尘盖设计</a:t>
            </a: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容 易 检 查 和 维 修</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 块 内 部 线 对 接 点 交 错，减 少 串 扰</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单 一 金 属 导 线 设  计，无 印 刷 电 路 板</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接 触 点 镀 金</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TIA/EIA--568A/568B </a:t>
            </a:r>
            <a:r>
              <a:rPr lang="zh-CN" altLang="en-US" sz="1600" dirty="0" smtClean="0">
                <a:latin typeface="微软雅黑" pitchFamily="34" charset="-122"/>
                <a:ea typeface="微软雅黑" pitchFamily="34" charset="-122"/>
              </a:rPr>
              <a:t>两 种 接 线 标 准</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 块 与 电 缆 护 套 紧 密 耦 合，减 少 应 力 和 弯 曲 半 径</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不 影 响 传 输 效 率 情 况 下 可 反 复 端 接 10 次 以 上</a:t>
            </a:r>
          </a:p>
          <a:p>
            <a:pPr marL="342900" indent="-342900" algn="l">
              <a:spcBef>
                <a:spcPct val="20000"/>
              </a:spcBef>
              <a:buClr>
                <a:schemeClr val="accent2"/>
              </a:buClr>
            </a:pPr>
            <a:endParaRPr lang="zh-CN" altLang="en-US" sz="1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1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1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1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zh-CN" altLang="en-US" sz="1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员工手册培训">
  <a:themeElements>
    <a:clrScheme name="员工手册培训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员工手册培训">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员工手册培训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员工手册培训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员工手册培训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员工手册培训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员工手册培训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员工手册培训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员工手册培训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员工手册培训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员工手册培训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员工手册培训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员工手册培训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员工手册培训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员工手册培训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6485</TotalTime>
  <Words>3940</Words>
  <Application>Microsoft Office PowerPoint</Application>
  <PresentationFormat>全屏显示(4:3)</PresentationFormat>
  <Paragraphs>482</Paragraphs>
  <Slides>53</Slides>
  <Notes>1</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53</vt:i4>
      </vt:variant>
    </vt:vector>
  </HeadingPairs>
  <TitlesOfParts>
    <vt:vector size="56" baseType="lpstr">
      <vt:lpstr>员工手册培训</vt:lpstr>
      <vt:lpstr>Visio</vt:lpstr>
      <vt:lpstr>位图图像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超五类布线系统</vt:lpstr>
      <vt:lpstr>超五类模块</vt:lpstr>
      <vt:lpstr>超五类模块</vt:lpstr>
      <vt:lpstr>超五类模块</vt:lpstr>
      <vt:lpstr>超五类模块</vt:lpstr>
      <vt:lpstr>超五类跳线</vt:lpstr>
      <vt:lpstr>超五类配线架</vt:lpstr>
      <vt:lpstr>超五类配线架</vt:lpstr>
      <vt:lpstr>超五类配线架</vt:lpstr>
      <vt:lpstr>超五类配线架</vt:lpstr>
      <vt:lpstr>超五类水晶头</vt:lpstr>
      <vt:lpstr>超五类双绞线</vt:lpstr>
      <vt:lpstr>PowerPoint 演示文稿</vt:lpstr>
      <vt:lpstr>六类系统的优势</vt:lpstr>
      <vt:lpstr>PowerPoint 演示文稿</vt:lpstr>
      <vt:lpstr>六类双绞线</vt:lpstr>
      <vt:lpstr>六类跳线</vt:lpstr>
      <vt:lpstr>六类信息模块</vt:lpstr>
      <vt:lpstr>六类信息模块</vt:lpstr>
      <vt:lpstr>六类水晶头</vt:lpstr>
      <vt:lpstr>六 类 配 线 架</vt:lpstr>
      <vt:lpstr>Vcom86型面板</vt:lpstr>
      <vt:lpstr>地面信息插座</vt:lpstr>
      <vt:lpstr>PowerPoint 演示文稿</vt:lpstr>
      <vt:lpstr>语 音 系 统</vt:lpstr>
      <vt:lpstr>大对数电缆</vt:lpstr>
      <vt:lpstr>110配线架 </vt:lpstr>
      <vt:lpstr>语音模块MOU11WH </vt:lpstr>
      <vt:lpstr>语音/数据跳线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vincent</cp:lastModifiedBy>
  <cp:revision>396</cp:revision>
  <dcterms:created xsi:type="dcterms:W3CDTF">2009-02-18T02:21:50Z</dcterms:created>
  <dcterms:modified xsi:type="dcterms:W3CDTF">2016-07-20T08:36:24Z</dcterms:modified>
</cp:coreProperties>
</file>