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0"/>
  </p:notesMasterIdLst>
  <p:sldIdLst>
    <p:sldId id="290" r:id="rId2"/>
    <p:sldId id="550" r:id="rId3"/>
    <p:sldId id="491" r:id="rId4"/>
    <p:sldId id="574" r:id="rId5"/>
    <p:sldId id="578" r:id="rId6"/>
    <p:sldId id="575" r:id="rId7"/>
    <p:sldId id="576" r:id="rId8"/>
    <p:sldId id="577" r:id="rId9"/>
    <p:sldId id="526" r:id="rId10"/>
    <p:sldId id="486" r:id="rId11"/>
    <p:sldId id="487" r:id="rId12"/>
    <p:sldId id="489" r:id="rId13"/>
    <p:sldId id="500" r:id="rId14"/>
    <p:sldId id="532" r:id="rId15"/>
    <p:sldId id="563" r:id="rId16"/>
    <p:sldId id="592" r:id="rId17"/>
    <p:sldId id="579" r:id="rId18"/>
    <p:sldId id="513" r:id="rId19"/>
    <p:sldId id="581" r:id="rId20"/>
    <p:sldId id="582" r:id="rId21"/>
    <p:sldId id="516" r:id="rId22"/>
    <p:sldId id="519" r:id="rId23"/>
    <p:sldId id="520" r:id="rId24"/>
    <p:sldId id="521" r:id="rId25"/>
    <p:sldId id="590" r:id="rId26"/>
    <p:sldId id="524" r:id="rId27"/>
    <p:sldId id="468" r:id="rId28"/>
    <p:sldId id="400" r:id="rId29"/>
  </p:sldIdLst>
  <p:sldSz cx="9144000" cy="6858000" type="screen4x3"/>
  <p:notesSz cx="6858000" cy="9144000"/>
  <p:defaultTextStyle>
    <a:defPPr>
      <a:defRPr lang="zh-CN"/>
    </a:defPPr>
    <a:lvl1pPr algn="l" rtl="0" fontAlgn="ctr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ctr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ctr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ctr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ctr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14" autoAdjust="0"/>
    <p:restoredTop sz="94652" autoAdjust="0"/>
  </p:normalViewPr>
  <p:slideViewPr>
    <p:cSldViewPr>
      <p:cViewPr varScale="1">
        <p:scale>
          <a:sx n="108" d="100"/>
          <a:sy n="108" d="100"/>
        </p:scale>
        <p:origin x="-20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fontAlgn="base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base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4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fontAlgn="base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4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base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2F649CD3-DF41-4614-9D50-900BF44DD2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99674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7C5FF6-5CD0-4F0E-94E0-A492358138F5}" type="slidenum">
              <a:rPr lang="en-US" altLang="zh-CN" smtClean="0">
                <a:ea typeface="宋体" charset="-122"/>
              </a:rPr>
              <a:pPr/>
              <a:t>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基础部分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875" y="225425"/>
            <a:ext cx="8207375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基础部分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5876925"/>
            <a:ext cx="8207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5750" y="1052513"/>
            <a:ext cx="2062163" cy="48244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6088" y="1052513"/>
            <a:ext cx="6037262" cy="48244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6088" y="1052513"/>
            <a:ext cx="8229600" cy="7254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3" y="1916113"/>
            <a:ext cx="4038600" cy="39608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916113"/>
            <a:ext cx="4038600" cy="39608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46088" y="1052513"/>
            <a:ext cx="8251825" cy="48244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6088" y="1052513"/>
            <a:ext cx="8229600" cy="7254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68313" y="1916113"/>
            <a:ext cx="8229600" cy="3960812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916113"/>
            <a:ext cx="4038600" cy="39608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916113"/>
            <a:ext cx="4038600" cy="39608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46088" y="1052513"/>
            <a:ext cx="8229600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916113"/>
            <a:ext cx="8229600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28" name="Picture 7" descr="基础部分1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96875" y="225425"/>
            <a:ext cx="8207375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8" descr="基础部分2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68313" y="5876925"/>
            <a:ext cx="8207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11" Type="http://schemas.openxmlformats.org/officeDocument/2006/relationships/slide" Target="slide2.xml"/><Relationship Id="rId5" Type="http://schemas.openxmlformats.org/officeDocument/2006/relationships/image" Target="../media/image5.jpeg"/><Relationship Id="rId10" Type="http://schemas.openxmlformats.org/officeDocument/2006/relationships/image" Target="../media/image3.png"/><Relationship Id="rId4" Type="http://schemas.openxmlformats.org/officeDocument/2006/relationships/image" Target="../media/image4.jpeg"/><Relationship Id="rId9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5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slide" Target="slide2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54.pn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slide" Target="slide2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 Box 2"/>
          <p:cNvSpPr txBox="1">
            <a:spLocks noChangeArrowheads="1"/>
          </p:cNvSpPr>
          <p:nvPr/>
        </p:nvSpPr>
        <p:spPr bwMode="auto">
          <a:xfrm>
            <a:off x="1643063" y="4514687"/>
            <a:ext cx="5761037" cy="83099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/>
            <a:r>
              <a:rPr lang="zh-CN" altLang="en-US" sz="2400" dirty="0">
                <a:ea typeface="黑体" pitchFamily="49" charset="-122"/>
              </a:rPr>
              <a:t>广州市唯康通信技术</a:t>
            </a:r>
            <a:r>
              <a:rPr lang="zh-CN" altLang="en-US" sz="2400" dirty="0" smtClean="0">
                <a:ea typeface="黑体" pitchFamily="49" charset="-122"/>
              </a:rPr>
              <a:t>有限公司</a:t>
            </a:r>
            <a:endParaRPr lang="en-US" altLang="zh-CN" sz="2400" dirty="0">
              <a:ea typeface="黑体" pitchFamily="49" charset="-122"/>
            </a:endParaRPr>
          </a:p>
          <a:p>
            <a:pPr algn="ctr" fontAlgn="base"/>
            <a:endParaRPr lang="zh-CN" altLang="en-US" sz="2400" dirty="0">
              <a:ea typeface="黑体" pitchFamily="49" charset="-122"/>
            </a:endParaRPr>
          </a:p>
        </p:txBody>
      </p:sp>
      <p:pic>
        <p:nvPicPr>
          <p:cNvPr id="90116" name="Picture 77" descr="楼顶接收器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54875" y="4786313"/>
            <a:ext cx="1246188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0117" name="Group 198"/>
          <p:cNvGrpSpPr>
            <a:grpSpLocks/>
          </p:cNvGrpSpPr>
          <p:nvPr/>
        </p:nvGrpSpPr>
        <p:grpSpPr bwMode="auto">
          <a:xfrm>
            <a:off x="5000625" y="5357813"/>
            <a:ext cx="1600200" cy="552450"/>
            <a:chOff x="2132" y="672"/>
            <a:chExt cx="1008" cy="348"/>
          </a:xfrm>
        </p:grpSpPr>
        <p:pic>
          <p:nvPicPr>
            <p:cNvPr id="90118" name="Picture 29" descr="003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2000"/>
            </a:blip>
            <a:srcRect/>
            <a:stretch>
              <a:fillRect/>
            </a:stretch>
          </p:blipFill>
          <p:spPr bwMode="auto">
            <a:xfrm>
              <a:off x="2132" y="768"/>
              <a:ext cx="100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0119" name="Line 19"/>
            <p:cNvSpPr>
              <a:spLocks noChangeShapeType="1"/>
            </p:cNvSpPr>
            <p:nvPr/>
          </p:nvSpPr>
          <p:spPr bwMode="auto">
            <a:xfrm flipH="1">
              <a:off x="2382" y="828"/>
              <a:ext cx="3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120" name="Line 20"/>
            <p:cNvSpPr>
              <a:spLocks noChangeShapeType="1"/>
            </p:cNvSpPr>
            <p:nvPr/>
          </p:nvSpPr>
          <p:spPr bwMode="auto">
            <a:xfrm flipV="1">
              <a:off x="2465" y="761"/>
              <a:ext cx="0" cy="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121" name="Line 21"/>
            <p:cNvSpPr>
              <a:spLocks noChangeShapeType="1"/>
            </p:cNvSpPr>
            <p:nvPr/>
          </p:nvSpPr>
          <p:spPr bwMode="auto">
            <a:xfrm flipV="1">
              <a:off x="2619" y="739"/>
              <a:ext cx="0" cy="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122" name="Line 22"/>
            <p:cNvSpPr>
              <a:spLocks noChangeShapeType="1"/>
            </p:cNvSpPr>
            <p:nvPr/>
          </p:nvSpPr>
          <p:spPr bwMode="auto">
            <a:xfrm>
              <a:off x="2530" y="828"/>
              <a:ext cx="0" cy="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90123" name="Picture 23" descr="PC Blue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76" y="678"/>
              <a:ext cx="112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0124" name="Group 194"/>
            <p:cNvGrpSpPr>
              <a:grpSpLocks/>
            </p:cNvGrpSpPr>
            <p:nvPr/>
          </p:nvGrpSpPr>
          <p:grpSpPr bwMode="auto">
            <a:xfrm>
              <a:off x="2688" y="672"/>
              <a:ext cx="291" cy="307"/>
              <a:chOff x="2256" y="2419"/>
              <a:chExt cx="336" cy="355"/>
            </a:xfrm>
          </p:grpSpPr>
          <p:pic>
            <p:nvPicPr>
              <p:cNvPr id="90127" name="Picture 193" descr="fuwuqi"/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352" y="2419"/>
                <a:ext cx="240" cy="3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0128" name="Group 25"/>
              <p:cNvGrpSpPr>
                <a:grpSpLocks/>
              </p:cNvGrpSpPr>
              <p:nvPr/>
            </p:nvGrpSpPr>
            <p:grpSpPr bwMode="auto">
              <a:xfrm>
                <a:off x="2256" y="2544"/>
                <a:ext cx="211" cy="230"/>
                <a:chOff x="4896" y="1968"/>
                <a:chExt cx="672" cy="651"/>
              </a:xfrm>
            </p:grpSpPr>
            <p:pic>
              <p:nvPicPr>
                <p:cNvPr id="90129" name="Picture 26" descr="整套电脑-2"/>
                <p:cNvPicPr>
                  <a:picLocks noChangeAspect="1" noChangeArrowheads="1"/>
                </p:cNvPicPr>
                <p:nvPr/>
              </p:nvPicPr>
              <p:blipFill>
                <a:blip r:embed="rId8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4896" y="1968"/>
                  <a:ext cx="672" cy="65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aphicFrame>
              <p:nvGraphicFramePr>
                <p:cNvPr id="90113" name="Object 1"/>
                <p:cNvGraphicFramePr>
                  <a:graphicFrameLocks noChangeAspect="1"/>
                </p:cNvGraphicFramePr>
                <p:nvPr/>
              </p:nvGraphicFramePr>
              <p:xfrm>
                <a:off x="5056" y="2070"/>
                <a:ext cx="328" cy="23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90115" name="BMP 图象" r:id="rId9" imgW="5714286" imgH="3933333" progId="PBrush">
                        <p:embed/>
                      </p:oleObj>
                    </mc:Choice>
                    <mc:Fallback>
                      <p:oleObj name="BMP 图象" r:id="rId9" imgW="5714286" imgH="3933333" progId="PBrush">
                        <p:embed/>
                        <p:pic>
                          <p:nvPicPr>
                            <p:cNvPr id="0" name="Picture 1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056" y="2070"/>
                              <a:ext cx="328" cy="236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12700">
                                  <a:solidFill>
                                    <a:srgbClr val="FF00FF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pic>
          <p:nvPicPr>
            <p:cNvPr id="90125" name="Picture 195" descr="PC Blue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16" y="672"/>
              <a:ext cx="112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0126" name="Picture 197" descr="PC Blue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68" y="864"/>
              <a:ext cx="112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" name="TextBox 19"/>
          <p:cNvSpPr txBox="1"/>
          <p:nvPr/>
        </p:nvSpPr>
        <p:spPr>
          <a:xfrm>
            <a:off x="1714480" y="1989086"/>
            <a:ext cx="557216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11" action="ppaction://hlinksldjump"/>
              </a:rPr>
              <a:t>六类布线系统与光纤解决方案</a:t>
            </a:r>
            <a:endParaRPr lang="en-US" altLang="zh-CN" sz="32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11" action="ppaction://hlinksldjump"/>
            </a:endParaRPr>
          </a:p>
          <a:p>
            <a:r>
              <a:rPr lang="en-US" altLang="zh-CN" sz="3200" dirty="0" smtClean="0"/>
              <a:t>    — —</a:t>
            </a:r>
            <a:r>
              <a:rPr lang="zh-CN" alt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11" action="ppaction://hlinksldjump"/>
              </a:rPr>
              <a:t>构建优越产品平台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027"/>
          <p:cNvSpPr>
            <a:spLocks noChangeArrowheads="1"/>
          </p:cNvSpPr>
          <p:nvPr/>
        </p:nvSpPr>
        <p:spPr bwMode="auto">
          <a:xfrm>
            <a:off x="1071538" y="3857628"/>
            <a:ext cx="3063875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base">
              <a:defRPr/>
            </a:pPr>
            <a:r>
              <a:rPr lang="zh-CN" altLang="en-US" sz="2400" b="1" dirty="0" smtClean="0">
                <a:latin typeface="方正隶变简体" pitchFamily="65" charset="-122"/>
                <a:ea typeface="方正隶变简体" pitchFamily="65" charset="-122"/>
              </a:rPr>
              <a:t>跳线</a:t>
            </a:r>
            <a:endParaRPr lang="en-US" altLang="zh-CN" sz="2400" b="1" dirty="0"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en-US" altLang="zh-CN" sz="1600" i="1" dirty="0">
                <a:latin typeface="+mj-ea"/>
                <a:ea typeface="+mj-ea"/>
              </a:rPr>
              <a:t>24 AWG </a:t>
            </a:r>
            <a:r>
              <a:rPr lang="zh-CN" altLang="en-US" sz="1600" i="1" dirty="0">
                <a:latin typeface="+mj-ea"/>
                <a:ea typeface="+mj-ea"/>
              </a:rPr>
              <a:t>多股线 </a:t>
            </a:r>
            <a:r>
              <a:rPr lang="en-US" altLang="zh-CN" sz="1600" i="1" dirty="0">
                <a:latin typeface="+mj-ea"/>
                <a:ea typeface="+mj-ea"/>
              </a:rPr>
              <a:t>UTP </a:t>
            </a:r>
            <a:r>
              <a:rPr lang="zh-CN" altLang="en-US" sz="1600" i="1" dirty="0">
                <a:latin typeface="+mj-ea"/>
                <a:ea typeface="+mj-ea"/>
              </a:rPr>
              <a:t>电缆</a:t>
            </a: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>
                <a:latin typeface="+mj-ea"/>
                <a:ea typeface="+mj-ea"/>
              </a:rPr>
              <a:t>备屏蔽与非屏蔽选件</a:t>
            </a: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>
                <a:latin typeface="+mj-ea"/>
                <a:ea typeface="+mj-ea"/>
              </a:rPr>
              <a:t>提供多种颜色和长度选择</a:t>
            </a: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endParaRPr lang="en-US" altLang="zh-CN" sz="16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defRPr/>
            </a:pPr>
            <a:endParaRPr lang="zh-CN" altLang="en-US" sz="16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defRPr/>
            </a:pPr>
            <a:endParaRPr lang="zh-CN" altLang="en-US" sz="24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endParaRPr lang="en-US" altLang="zh-CN" sz="24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endParaRPr lang="en-US" altLang="zh-CN" sz="24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defRPr/>
            </a:pPr>
            <a:endParaRPr lang="en-US" altLang="zh-CN" sz="28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</p:txBody>
      </p:sp>
      <p:graphicFrame>
        <p:nvGraphicFramePr>
          <p:cNvPr id="283653" name="Object 4"/>
          <p:cNvGraphicFramePr>
            <a:graphicFrameLocks noChangeAspect="1"/>
          </p:cNvGraphicFramePr>
          <p:nvPr/>
        </p:nvGraphicFramePr>
        <p:xfrm>
          <a:off x="5643570" y="3961377"/>
          <a:ext cx="2286016" cy="1659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655" r:id="rId3" imgW="4695238" imgH="2734057" progId="PBrush">
                  <p:embed/>
                </p:oleObj>
              </mc:Choice>
              <mc:Fallback>
                <p:oleObj r:id="rId3" imgW="4695238" imgH="2734057" progId="PBrus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3570" y="3961377"/>
                        <a:ext cx="2286016" cy="16599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1027"/>
          <p:cNvSpPr>
            <a:spLocks noChangeArrowheads="1"/>
          </p:cNvSpPr>
          <p:nvPr/>
        </p:nvSpPr>
        <p:spPr bwMode="auto">
          <a:xfrm>
            <a:off x="1041402" y="1714501"/>
            <a:ext cx="3816350" cy="2143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base">
              <a:defRPr/>
            </a:pPr>
            <a:r>
              <a:rPr lang="zh-CN" altLang="en-US" sz="2400" b="1" dirty="0" smtClean="0">
                <a:latin typeface="方正隶变简体" pitchFamily="65" charset="-122"/>
                <a:ea typeface="方正隶变简体" pitchFamily="65" charset="-122"/>
              </a:rPr>
              <a:t>水晶</a:t>
            </a:r>
            <a:r>
              <a:rPr lang="zh-CN" altLang="en-US" sz="2400" b="1" dirty="0">
                <a:latin typeface="方正隶变简体" pitchFamily="65" charset="-122"/>
                <a:ea typeface="方正隶变简体" pitchFamily="65" charset="-122"/>
              </a:rPr>
              <a:t>头</a:t>
            </a:r>
            <a:endParaRPr lang="en-US" altLang="zh-CN" sz="2400" b="1" dirty="0"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 smtClean="0">
                <a:latin typeface="+mj-ea"/>
                <a:ea typeface="+mj-ea"/>
              </a:rPr>
              <a:t>足</a:t>
            </a:r>
            <a:r>
              <a:rPr lang="en-US" altLang="zh-CN" sz="1600" i="1" dirty="0" smtClean="0">
                <a:latin typeface="+mj-ea"/>
                <a:ea typeface="+mj-ea"/>
              </a:rPr>
              <a:t>50μinch</a:t>
            </a:r>
            <a:r>
              <a:rPr lang="zh-CN" altLang="en-US" sz="1600" i="1" dirty="0">
                <a:latin typeface="+mj-ea"/>
                <a:ea typeface="+mj-ea"/>
              </a:rPr>
              <a:t>镀金水晶</a:t>
            </a:r>
            <a:r>
              <a:rPr lang="zh-CN" altLang="en-US" sz="1600" i="1" dirty="0" smtClean="0">
                <a:latin typeface="+mj-ea"/>
                <a:ea typeface="+mj-ea"/>
              </a:rPr>
              <a:t>头</a:t>
            </a:r>
            <a:endParaRPr lang="zh-CN" altLang="en-US" sz="1600" i="1" dirty="0">
              <a:latin typeface="+mj-ea"/>
              <a:ea typeface="+mj-ea"/>
            </a:endParaRP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 smtClean="0">
                <a:latin typeface="+mj-ea"/>
                <a:ea typeface="+mj-ea"/>
              </a:rPr>
              <a:t>屏蔽</a:t>
            </a:r>
            <a:r>
              <a:rPr lang="zh-CN" altLang="en-US" sz="1600" i="1" dirty="0">
                <a:latin typeface="+mj-ea"/>
                <a:ea typeface="+mj-ea"/>
              </a:rPr>
              <a:t>水晶头采用</a:t>
            </a:r>
            <a:r>
              <a:rPr lang="en-US" altLang="zh-CN" sz="1600" i="1" dirty="0">
                <a:latin typeface="+mj-ea"/>
                <a:ea typeface="+mj-ea"/>
              </a:rPr>
              <a:t>100μinch</a:t>
            </a:r>
            <a:r>
              <a:rPr lang="zh-CN" altLang="en-US" sz="1600" i="1" dirty="0">
                <a:latin typeface="+mj-ea"/>
                <a:ea typeface="+mj-ea"/>
              </a:rPr>
              <a:t>镀镍片，起到很好的屏蔽效果</a:t>
            </a: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>
                <a:latin typeface="+mj-ea"/>
                <a:ea typeface="+mj-ea"/>
              </a:rPr>
              <a:t>产品</a:t>
            </a:r>
            <a:r>
              <a:rPr lang="zh-CN" altLang="en-US" sz="1600" i="1" dirty="0" smtClean="0">
                <a:latin typeface="+mj-ea"/>
                <a:ea typeface="+mj-ea"/>
              </a:rPr>
              <a:t>有一体式、二体式可</a:t>
            </a:r>
            <a:r>
              <a:rPr lang="zh-CN" altLang="en-US" sz="1600" i="1" dirty="0">
                <a:latin typeface="+mj-ea"/>
                <a:ea typeface="+mj-ea"/>
              </a:rPr>
              <a:t>供选择</a:t>
            </a: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defRPr/>
            </a:pPr>
            <a:endParaRPr lang="en-US" altLang="zh-CN" sz="16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defRPr/>
            </a:pPr>
            <a:endParaRPr lang="en-US" altLang="zh-CN" sz="24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defRPr/>
            </a:pPr>
            <a:endParaRPr lang="en-US" altLang="zh-CN" sz="28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</p:txBody>
      </p:sp>
      <p:pic>
        <p:nvPicPr>
          <p:cNvPr id="8" name="Picture 4" descr="PL4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1714488"/>
            <a:ext cx="20383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6P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1936751"/>
            <a:ext cx="1847850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7"/>
          <p:cNvSpPr txBox="1">
            <a:spLocks noChangeArrowheads="1"/>
          </p:cNvSpPr>
          <p:nvPr/>
        </p:nvSpPr>
        <p:spPr bwMode="gray">
          <a:xfrm>
            <a:off x="785786" y="1071546"/>
            <a:ext cx="335758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7" action="ppaction://hlinksldjump"/>
              </a:rPr>
              <a:t>六类综合布线系列产品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7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027"/>
          <p:cNvSpPr>
            <a:spLocks noChangeArrowheads="1"/>
          </p:cNvSpPr>
          <p:nvPr/>
        </p:nvSpPr>
        <p:spPr bwMode="auto">
          <a:xfrm>
            <a:off x="642910" y="1571612"/>
            <a:ext cx="7643866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base">
              <a:defRPr/>
            </a:pPr>
            <a:r>
              <a:rPr lang="zh-CN" altLang="en-US" sz="2400" b="1" dirty="0" smtClean="0">
                <a:latin typeface="方正隶变简体" pitchFamily="65" charset="-122"/>
                <a:ea typeface="方正隶变简体" pitchFamily="65" charset="-122"/>
              </a:rPr>
              <a:t>固定</a:t>
            </a:r>
            <a:r>
              <a:rPr lang="zh-CN" altLang="en-US" sz="2400" b="1" dirty="0">
                <a:latin typeface="方正隶变简体" pitchFamily="65" charset="-122"/>
                <a:ea typeface="方正隶变简体" pitchFamily="65" charset="-122"/>
              </a:rPr>
              <a:t>端口配线架</a:t>
            </a:r>
            <a:endParaRPr lang="en-US" altLang="zh-CN" sz="2400" b="1" dirty="0"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defRPr/>
            </a:pPr>
            <a:endParaRPr lang="en-US" altLang="zh-CN" sz="24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defRPr/>
            </a:pPr>
            <a:endParaRPr lang="en-US" altLang="zh-CN" sz="28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</p:txBody>
      </p:sp>
      <p:pic>
        <p:nvPicPr>
          <p:cNvPr id="284676" name="图片 5" descr="登祺超五类配线架01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714620"/>
            <a:ext cx="3418676" cy="18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4678" name="WordArt 26"/>
          <p:cNvSpPr>
            <a:spLocks noChangeArrowheads="1" noChangeShapeType="1" noTextEdit="1"/>
          </p:cNvSpPr>
          <p:nvPr/>
        </p:nvSpPr>
        <p:spPr bwMode="auto">
          <a:xfrm>
            <a:off x="1285876" y="3484551"/>
            <a:ext cx="1054100" cy="30321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altLang="zh-CN" sz="14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rPr>
              <a:t>PPU456</a:t>
            </a:r>
            <a:endParaRPr lang="zh-CN" altLang="en-US" sz="14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10" name="Rectangle 1027"/>
          <p:cNvSpPr>
            <a:spLocks noChangeArrowheads="1"/>
          </p:cNvSpPr>
          <p:nvPr/>
        </p:nvSpPr>
        <p:spPr bwMode="auto">
          <a:xfrm>
            <a:off x="4357686" y="2198666"/>
            <a:ext cx="4246596" cy="3302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en-US" altLang="zh-CN" sz="1600" b="1" dirty="0" smtClean="0">
                <a:latin typeface="+mj-ea"/>
                <a:ea typeface="+mj-ea"/>
              </a:rPr>
              <a:t>19inch</a:t>
            </a:r>
            <a:r>
              <a:rPr lang="zh-CN" altLang="en-US" sz="1600" b="1" dirty="0" smtClean="0">
                <a:latin typeface="+mj-ea"/>
                <a:ea typeface="+mj-ea"/>
              </a:rPr>
              <a:t>标准机架式安装</a:t>
            </a:r>
            <a:r>
              <a:rPr lang="en-US" altLang="zh-CN" sz="1600" b="1" dirty="0" smtClean="0">
                <a:latin typeface="+mj-ea"/>
                <a:ea typeface="+mj-ea"/>
              </a:rPr>
              <a:t>24</a:t>
            </a:r>
            <a:r>
              <a:rPr lang="zh-CN" altLang="en-US" sz="1600" b="1" dirty="0" smtClean="0">
                <a:latin typeface="+mj-ea"/>
                <a:ea typeface="+mj-ea"/>
              </a:rPr>
              <a:t>个端口</a:t>
            </a: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b="1" dirty="0" smtClean="0">
                <a:latin typeface="+mj-ea"/>
                <a:ea typeface="+mj-ea"/>
              </a:rPr>
              <a:t>高度</a:t>
            </a:r>
            <a:r>
              <a:rPr lang="en-US" altLang="zh-CN" sz="1600" b="1" dirty="0" smtClean="0">
                <a:latin typeface="+mj-ea"/>
                <a:ea typeface="+mj-ea"/>
              </a:rPr>
              <a:t>1u</a:t>
            </a: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b="1" dirty="0" smtClean="0">
                <a:latin typeface="+mj-ea"/>
                <a:ea typeface="+mj-ea"/>
              </a:rPr>
              <a:t>对信息点数目较大的项目可以提供较好的解决方案</a:t>
            </a: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b="1" dirty="0" smtClean="0">
                <a:latin typeface="+mj-ea"/>
                <a:ea typeface="+mj-ea"/>
              </a:rPr>
              <a:t>配线架背面附有</a:t>
            </a:r>
            <a:r>
              <a:rPr lang="en-US" altLang="zh-CN" sz="1600" b="1" dirty="0" smtClean="0">
                <a:latin typeface="+mj-ea"/>
                <a:ea typeface="+mj-ea"/>
              </a:rPr>
              <a:t>T568A/B</a:t>
            </a:r>
            <a:r>
              <a:rPr lang="zh-CN" altLang="en-US" sz="1600" b="1" dirty="0" smtClean="0">
                <a:latin typeface="+mj-ea"/>
                <a:ea typeface="+mj-ea"/>
              </a:rPr>
              <a:t>两种线序标识，方便进行线缆端接</a:t>
            </a: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b="1" dirty="0" smtClean="0">
                <a:latin typeface="+mj-ea"/>
                <a:ea typeface="+mj-ea"/>
              </a:rPr>
              <a:t>后部电缆管理托架可以帮助用户整齐地安装电缆，并确保应力消除 </a:t>
            </a:r>
            <a:br>
              <a:rPr lang="zh-CN" altLang="en-US" sz="1600" b="1" dirty="0" smtClean="0">
                <a:latin typeface="+mj-ea"/>
                <a:ea typeface="+mj-ea"/>
              </a:rPr>
            </a:br>
            <a:endParaRPr lang="en-US" altLang="zh-CN" sz="1600" b="1" dirty="0">
              <a:latin typeface="+mj-ea"/>
              <a:ea typeface="+mj-ea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defRPr/>
            </a:pPr>
            <a:endParaRPr lang="en-US" altLang="zh-CN" sz="24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defRPr/>
            </a:pPr>
            <a:endParaRPr lang="en-US" altLang="zh-CN" sz="28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</p:txBody>
      </p:sp>
      <p:sp>
        <p:nvSpPr>
          <p:cNvPr id="11" name="右箭头 10"/>
          <p:cNvSpPr/>
          <p:nvPr/>
        </p:nvSpPr>
        <p:spPr bwMode="auto">
          <a:xfrm>
            <a:off x="3357554" y="3143248"/>
            <a:ext cx="892975" cy="392909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gray">
          <a:xfrm>
            <a:off x="571472" y="1071546"/>
            <a:ext cx="342902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3" action="ppaction://hlinksldjump"/>
              </a:rPr>
              <a:t>六类综合布线系列产品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3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22" name="图片 9" descr="屏蔽模块化配线架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986229"/>
            <a:ext cx="27273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1027"/>
          <p:cNvSpPr>
            <a:spLocks noChangeArrowheads="1"/>
          </p:cNvSpPr>
          <p:nvPr/>
        </p:nvSpPr>
        <p:spPr bwMode="auto">
          <a:xfrm>
            <a:off x="571500" y="1643063"/>
            <a:ext cx="7786714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base">
              <a:defRPr/>
            </a:pPr>
            <a:r>
              <a:rPr lang="zh-CN" altLang="en-US" sz="2400" b="1" dirty="0" smtClean="0">
                <a:latin typeface="方正隶变简体" pitchFamily="65" charset="-122"/>
                <a:ea typeface="方正隶变简体" pitchFamily="65" charset="-122"/>
              </a:rPr>
              <a:t>模块化</a:t>
            </a:r>
            <a:r>
              <a:rPr lang="zh-CN" altLang="en-US" sz="2400" b="1" dirty="0">
                <a:latin typeface="方正隶变简体" pitchFamily="65" charset="-122"/>
                <a:ea typeface="方正隶变简体" pitchFamily="65" charset="-122"/>
              </a:rPr>
              <a:t>配线架</a:t>
            </a:r>
            <a:endParaRPr lang="en-US" altLang="zh-CN" sz="2400" b="1" dirty="0"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en-US" altLang="zh-CN" sz="1600" b="1" dirty="0">
                <a:latin typeface="方正隶变简体" pitchFamily="65" charset="-122"/>
                <a:ea typeface="方正隶变简体" pitchFamily="65" charset="-122"/>
              </a:rPr>
              <a:t>19inch</a:t>
            </a:r>
            <a:r>
              <a:rPr lang="zh-CN" altLang="en-US" sz="1600" b="1" dirty="0">
                <a:latin typeface="方正隶变简体" pitchFamily="65" charset="-122"/>
                <a:ea typeface="方正隶变简体" pitchFamily="65" charset="-122"/>
              </a:rPr>
              <a:t>标准机架式安装</a:t>
            </a:r>
            <a:r>
              <a:rPr lang="en-US" altLang="zh-CN" sz="1600" b="1" dirty="0">
                <a:latin typeface="方正隶变简体" pitchFamily="65" charset="-122"/>
                <a:ea typeface="方正隶变简体" pitchFamily="65" charset="-122"/>
              </a:rPr>
              <a:t>24</a:t>
            </a:r>
            <a:r>
              <a:rPr lang="zh-CN" altLang="en-US" sz="1600" b="1" dirty="0">
                <a:latin typeface="方正隶变简体" pitchFamily="65" charset="-122"/>
                <a:ea typeface="方正隶变简体" pitchFamily="65" charset="-122"/>
              </a:rPr>
              <a:t>个</a:t>
            </a:r>
            <a:r>
              <a:rPr lang="zh-CN" altLang="en-US" sz="1600" b="1" dirty="0" smtClean="0">
                <a:latin typeface="方正隶变简体" pitchFamily="65" charset="-122"/>
                <a:ea typeface="方正隶变简体" pitchFamily="65" charset="-122"/>
              </a:rPr>
              <a:t>端口，双层结构</a:t>
            </a:r>
            <a:endParaRPr lang="en-US" altLang="zh-CN" sz="1600" b="1" dirty="0">
              <a:latin typeface="方正隶变简体" pitchFamily="65" charset="-122"/>
              <a:ea typeface="方正隶变简体" pitchFamily="65" charset="-122"/>
            </a:endParaRPr>
          </a:p>
          <a:p>
            <a:pPr marL="342900" lvl="1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b="1" dirty="0">
                <a:latin typeface="方正隶变简体" pitchFamily="65" charset="-122"/>
                <a:ea typeface="方正隶变简体" pitchFamily="65" charset="-122"/>
              </a:rPr>
              <a:t>高度</a:t>
            </a:r>
            <a:r>
              <a:rPr lang="en-US" altLang="zh-CN" sz="1600" b="1" dirty="0">
                <a:latin typeface="方正隶变简体" pitchFamily="65" charset="-122"/>
                <a:ea typeface="方正隶变简体" pitchFamily="65" charset="-122"/>
              </a:rPr>
              <a:t>1u</a:t>
            </a:r>
            <a:r>
              <a:rPr lang="zh-CN" altLang="en-US" sz="1600" b="1" dirty="0">
                <a:latin typeface="方正隶变简体" pitchFamily="65" charset="-122"/>
                <a:ea typeface="方正隶变简体" pitchFamily="65" charset="-122"/>
              </a:rPr>
              <a:t>，模块化设计，兼容唯</a:t>
            </a:r>
            <a:r>
              <a:rPr lang="zh-CN" altLang="en-US" sz="1600" b="1" dirty="0" smtClean="0">
                <a:latin typeface="方正隶变简体" pitchFamily="65" charset="-122"/>
                <a:ea typeface="方正隶变简体" pitchFamily="65" charset="-122"/>
              </a:rPr>
              <a:t>康所有</a:t>
            </a:r>
            <a:r>
              <a:rPr lang="zh-CN" altLang="en-US" sz="1600" b="1" dirty="0">
                <a:latin typeface="方正隶变简体" pitchFamily="65" charset="-122"/>
                <a:ea typeface="方正隶变简体" pitchFamily="65" charset="-122"/>
              </a:rPr>
              <a:t>模块</a:t>
            </a:r>
            <a:endParaRPr lang="en-US" altLang="zh-CN" sz="1600" b="1" dirty="0"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b="1" dirty="0">
                <a:latin typeface="方正隶变简体" pitchFamily="65" charset="-122"/>
                <a:ea typeface="方正隶变简体" pitchFamily="65" charset="-122"/>
              </a:rPr>
              <a:t>配线架后背备有可拆卸的绑线托架</a:t>
            </a:r>
            <a:endParaRPr lang="en-US" altLang="zh-CN" sz="1600" b="1" dirty="0"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b="1" dirty="0">
                <a:latin typeface="方正隶变简体" pitchFamily="65" charset="-122"/>
                <a:ea typeface="方正隶变简体" pitchFamily="65" charset="-122"/>
              </a:rPr>
              <a:t>模块化的好处：</a:t>
            </a:r>
            <a:r>
              <a:rPr lang="zh-CN" altLang="en-US" sz="1600" i="1" dirty="0">
                <a:solidFill>
                  <a:schemeClr val="accent2">
                    <a:lumMod val="40000"/>
                    <a:lumOff val="60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用户可以根据自身对信息点实际需要来配置相对应的</a:t>
            </a:r>
            <a:r>
              <a:rPr lang="zh-CN" altLang="en-US" sz="1600" i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模块</a:t>
            </a:r>
            <a:endParaRPr lang="en-US" altLang="zh-CN" sz="1600" i="1" dirty="0" smtClean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                            附带所有安装和电缆固定的完整套件</a:t>
            </a:r>
            <a:br>
              <a:rPr lang="zh-CN" altLang="en-US" sz="1600" i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</a:br>
            <a:r>
              <a:rPr lang="zh-CN" altLang="en-US" sz="1600" i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　　                   后部电缆管理架可以帮助用户整齐地安装电缆，并确保应力消除 </a:t>
            </a:r>
            <a:br>
              <a:rPr lang="zh-CN" altLang="en-US" sz="1600" i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</a:br>
            <a:r>
              <a:rPr lang="zh-CN" altLang="en-US" sz="1600" i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　　                  符合相关国际标准，满足应用需求 </a:t>
            </a:r>
            <a:endParaRPr lang="en-US" altLang="zh-CN" sz="16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defRPr/>
            </a:pPr>
            <a:endParaRPr lang="en-US" altLang="zh-CN" sz="16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defRPr/>
            </a:pPr>
            <a:endParaRPr lang="en-US" altLang="zh-CN" sz="24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en-US" altLang="zh-CN" sz="2800" i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  </a:t>
            </a:r>
            <a:endParaRPr lang="en-US" altLang="zh-CN" sz="28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</p:txBody>
      </p:sp>
      <p:grpSp>
        <p:nvGrpSpPr>
          <p:cNvPr id="286725" name="组合 8"/>
          <p:cNvGrpSpPr>
            <a:grpSpLocks/>
          </p:cNvGrpSpPr>
          <p:nvPr/>
        </p:nvGrpSpPr>
        <p:grpSpPr bwMode="auto">
          <a:xfrm rot="-299119">
            <a:off x="785813" y="4066901"/>
            <a:ext cx="3071812" cy="1589087"/>
            <a:chOff x="1428728" y="3500438"/>
            <a:chExt cx="5760088" cy="2160587"/>
          </a:xfrm>
        </p:grpSpPr>
        <p:pic>
          <p:nvPicPr>
            <p:cNvPr id="286726" name="图片 3" descr="Utp模块化配线架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28728" y="3500438"/>
              <a:ext cx="5500688" cy="2160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727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5929323" y="4572007"/>
              <a:ext cx="1259493" cy="374650"/>
            </a:xfrm>
            <a:prstGeom prst="rect">
              <a:avLst/>
            </a:prstGeom>
          </p:spPr>
          <p:txBody>
            <a:bodyPr wrap="none" fromWordArt="1">
              <a:prstTxWarp prst="textWave1">
                <a:avLst>
                  <a:gd name="adj1" fmla="val 13005"/>
                  <a:gd name="adj2" fmla="val 0"/>
                </a:avLst>
              </a:prstTxWarp>
            </a:bodyPr>
            <a:lstStyle/>
            <a:p>
              <a:pPr algn="ctr"/>
              <a:r>
                <a:rPr lang="en-US" altLang="zh-CN" sz="1400" b="1" kern="10">
                  <a:ln w="9525">
                    <a:noFill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9999FF"/>
                      </a:gs>
                      <a:gs pos="100000">
                        <a:srgbClr val="009999"/>
                      </a:gs>
                    </a:gsLst>
                    <a:lin ang="5400000" scaled="1"/>
                  </a:gradFill>
                  <a:effectLst>
                    <a:outerShdw dist="53882" dir="2700000" algn="ctr" rotWithShape="0">
                      <a:srgbClr val="C0C0C0">
                        <a:alpha val="79999"/>
                      </a:srgbClr>
                    </a:outerShdw>
                  </a:effectLst>
                  <a:latin typeface="黑体"/>
                  <a:ea typeface="黑体"/>
                </a:rPr>
                <a:t>PPU24A-MR</a:t>
              </a:r>
              <a:endParaRPr lang="zh-CN" altLang="en-US" sz="14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endParaRPr>
            </a:p>
          </p:txBody>
        </p:sp>
      </p:grpSp>
      <p:sp>
        <p:nvSpPr>
          <p:cNvPr id="286728" name="WordArt 26"/>
          <p:cNvSpPr>
            <a:spLocks noChangeArrowheads="1" noChangeShapeType="1" noTextEdit="1"/>
          </p:cNvSpPr>
          <p:nvPr/>
        </p:nvSpPr>
        <p:spPr bwMode="auto">
          <a:xfrm>
            <a:off x="6072188" y="5143500"/>
            <a:ext cx="714375" cy="2508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altLang="zh-CN" sz="14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rPr>
              <a:t>PPS24A-MR</a:t>
            </a:r>
            <a:endParaRPr lang="zh-CN" altLang="en-US" sz="1400" b="1" kern="1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9" name="右箭头 8"/>
          <p:cNvSpPr/>
          <p:nvPr/>
        </p:nvSpPr>
        <p:spPr bwMode="auto">
          <a:xfrm>
            <a:off x="6643702" y="4714884"/>
            <a:ext cx="571504" cy="21431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15206" y="4572008"/>
            <a:ext cx="17859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六类屏蔽系统推荐采用产品</a:t>
            </a:r>
            <a:endParaRPr lang="zh-CN" altLang="en-US" sz="1400" dirty="0"/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gray">
          <a:xfrm>
            <a:off x="500034" y="1185850"/>
            <a:ext cx="342902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4" action="ppaction://hlinksldjump"/>
              </a:rPr>
              <a:t>六类综合布线系列产品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4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986" name="图片 5" descr="彩色面板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115602"/>
            <a:ext cx="2357454" cy="152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26" name="AutoShape 18"/>
          <p:cNvSpPr>
            <a:spLocks noChangeArrowheads="1"/>
          </p:cNvSpPr>
          <p:nvPr/>
        </p:nvSpPr>
        <p:spPr bwMode="auto">
          <a:xfrm rot="21347155">
            <a:off x="947877" y="1619117"/>
            <a:ext cx="1313953" cy="571301"/>
          </a:xfrm>
          <a:prstGeom prst="irregularSeal2">
            <a:avLst/>
          </a:prstGeom>
          <a:solidFill>
            <a:schemeClr val="accent1"/>
          </a:solidFill>
          <a:ln w="9525" algn="ctr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defRPr/>
            </a:pPr>
            <a:r>
              <a:rPr lang="en-US" altLang="zh-CN" b="1" dirty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PAGA2-2</a:t>
            </a:r>
          </a:p>
        </p:txBody>
      </p:sp>
      <p:pic>
        <p:nvPicPr>
          <p:cNvPr id="297990" name="图片 6" descr="照片 17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5007" y="4286256"/>
            <a:ext cx="1998165" cy="133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18"/>
          <p:cNvSpPr>
            <a:spLocks noChangeArrowheads="1"/>
          </p:cNvSpPr>
          <p:nvPr/>
        </p:nvSpPr>
        <p:spPr bwMode="auto">
          <a:xfrm rot="20590275">
            <a:off x="565943" y="4003934"/>
            <a:ext cx="1601518" cy="657785"/>
          </a:xfrm>
          <a:prstGeom prst="irregularSeal2">
            <a:avLst/>
          </a:prstGeom>
          <a:solidFill>
            <a:schemeClr val="accent1"/>
          </a:solidFill>
          <a:ln w="9525" algn="ctr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defRPr/>
            </a:pPr>
            <a:r>
              <a:rPr lang="en-US" altLang="zh-CN" b="1" dirty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itchFamily="2" charset="-122"/>
              </a:rPr>
              <a:t>PAGA2-1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29124" y="1643050"/>
            <a:ext cx="4143404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base">
              <a:defRPr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计划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上市产品：斜口面板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2000" dirty="0" smtClean="0">
                <a:latin typeface="方正隶变简体" pitchFamily="65" charset="-122"/>
                <a:ea typeface="方正隶变简体" pitchFamily="65" charset="-122"/>
              </a:rPr>
              <a:t>为</a:t>
            </a:r>
            <a:r>
              <a:rPr lang="zh-CN" altLang="en-US" sz="2000" dirty="0">
                <a:latin typeface="方正隶变简体" pitchFamily="65" charset="-122"/>
                <a:ea typeface="方正隶变简体" pitchFamily="65" charset="-122"/>
              </a:rPr>
              <a:t>解决屏蔽模块在明装底盒安装时，深度依然不够的问题，我们已设计了斜口面板，即将上市。</a:t>
            </a:r>
            <a:endParaRPr lang="en-US" altLang="zh-CN" sz="2000" dirty="0"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endParaRPr lang="en-US" altLang="zh-CN" sz="2000" i="1" dirty="0">
              <a:solidFill>
                <a:srgbClr val="0070C0"/>
              </a:solidFill>
              <a:latin typeface="方正隶变简体" pitchFamily="65" charset="-122"/>
              <a:ea typeface="方正隶变简体" pitchFamily="65" charset="-122"/>
            </a:endParaRPr>
          </a:p>
        </p:txBody>
      </p:sp>
      <p:pic>
        <p:nvPicPr>
          <p:cNvPr id="10" name="Picture 4" descr="D:\产品开发资料\无标题.2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678923"/>
            <a:ext cx="2616920" cy="1963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4286248" y="1571612"/>
            <a:ext cx="2281394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90000"/>
              </a:lnSpc>
              <a:buClr>
                <a:schemeClr val="accent2"/>
              </a:buClr>
              <a:buNone/>
              <a:defRPr/>
            </a:pPr>
            <a:r>
              <a:rPr lang="en-US" altLang="zh-CN" sz="2400" b="1" dirty="0" smtClean="0">
                <a:latin typeface="方正隶变简体" pitchFamily="65" charset="-122"/>
                <a:ea typeface="方正隶变简体" pitchFamily="65" charset="-122"/>
              </a:rPr>
              <a:t>VCOM86</a:t>
            </a:r>
            <a:r>
              <a:rPr lang="zh-CN" altLang="en-US" sz="2400" b="1" dirty="0" smtClean="0">
                <a:latin typeface="方正隶变简体" pitchFamily="65" charset="-122"/>
                <a:ea typeface="方正隶变简体" pitchFamily="65" charset="-122"/>
              </a:rPr>
              <a:t>型面板</a:t>
            </a:r>
            <a:endParaRPr lang="en-US" altLang="zh-CN" sz="2400" i="1" dirty="0" smtClean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gray">
          <a:xfrm>
            <a:off x="714348" y="1038509"/>
            <a:ext cx="342902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5" action="ppaction://hlinksldjump"/>
              </a:rPr>
              <a:t>六类综合布线系列产品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5" action="ppaction://hlinksldjump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TextBox 2"/>
          <p:cNvSpPr txBox="1">
            <a:spLocks noChangeArrowheads="1"/>
          </p:cNvSpPr>
          <p:nvPr/>
        </p:nvSpPr>
        <p:spPr bwMode="auto">
          <a:xfrm>
            <a:off x="857224" y="1643050"/>
            <a:ext cx="12858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对比图：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</a:pPr>
            <a:endParaRPr lang="en-US" altLang="zh-CN" sz="2000" i="1" dirty="0">
              <a:solidFill>
                <a:srgbClr val="0070C0"/>
              </a:solidFill>
              <a:latin typeface="方正隶变简体"/>
              <a:ea typeface="方正隶变简体"/>
              <a:cs typeface="方正隶变简体"/>
            </a:endParaRPr>
          </a:p>
        </p:txBody>
      </p:sp>
      <p:pic>
        <p:nvPicPr>
          <p:cNvPr id="330755" name="Picture 4" descr="D:\渲染图\平口小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1665442"/>
            <a:ext cx="2550167" cy="4149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0756" name="Picture 5" descr="D:\渲染图\斜口小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5" y="1662640"/>
            <a:ext cx="3286151" cy="4123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17"/>
          <p:cNvSpPr txBox="1">
            <a:spLocks noChangeArrowheads="1"/>
          </p:cNvSpPr>
          <p:nvPr/>
        </p:nvSpPr>
        <p:spPr bwMode="gray">
          <a:xfrm>
            <a:off x="785786" y="1000108"/>
            <a:ext cx="335758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4" action="ppaction://hlinksldjump"/>
              </a:rPr>
              <a:t>六类综合布线系列产品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4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1285860"/>
            <a:ext cx="7072334" cy="4481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base"/>
            <a:endParaRPr lang="en-US" altLang="zh-CN" sz="2000" i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 fontAlgn="base">
              <a:spcBef>
                <a:spcPct val="20000"/>
              </a:spcBef>
              <a:buClr>
                <a:schemeClr val="accent2"/>
              </a:buClr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唯康铜缆布线系统的优势：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marL="457200" indent="-457200" fontAlgn="base">
              <a:spcBef>
                <a:spcPct val="20000"/>
              </a:spcBef>
              <a:buClr>
                <a:schemeClr val="accent2"/>
              </a:buClr>
            </a:pPr>
            <a:r>
              <a:rPr lang="en-US" altLang="zh-CN" dirty="0" smtClean="0">
                <a:latin typeface="+mj-ea"/>
                <a:ea typeface="+mj-ea"/>
                <a:cs typeface="方正隶变简体"/>
              </a:rPr>
              <a:t>1.</a:t>
            </a:r>
            <a:r>
              <a:rPr lang="zh-CN" altLang="en-US" dirty="0" smtClean="0">
                <a:latin typeface="+mj-ea"/>
                <a:ea typeface="+mj-ea"/>
                <a:cs typeface="方正隶变简体"/>
              </a:rPr>
              <a:t>提供完整的布线解决方案</a:t>
            </a:r>
            <a:endParaRPr lang="en-US" altLang="zh-CN" dirty="0" smtClean="0">
              <a:latin typeface="+mj-ea"/>
              <a:ea typeface="+mj-ea"/>
              <a:cs typeface="方正隶变简体"/>
            </a:endParaRPr>
          </a:p>
          <a:p>
            <a:pPr marL="457200" indent="-457200" fontAlgn="base">
              <a:spcBef>
                <a:spcPct val="20000"/>
              </a:spcBef>
              <a:buClr>
                <a:schemeClr val="accent2"/>
              </a:buClr>
            </a:pPr>
            <a:r>
              <a:rPr lang="en-US" altLang="zh-CN" dirty="0" smtClean="0">
                <a:latin typeface="+mj-ea"/>
                <a:ea typeface="+mj-ea"/>
                <a:cs typeface="方正隶变简体"/>
              </a:rPr>
              <a:t>2.</a:t>
            </a:r>
            <a:r>
              <a:rPr lang="zh-CN" altLang="en-US" dirty="0" smtClean="0">
                <a:latin typeface="+mj-ea"/>
                <a:ea typeface="+mj-ea"/>
                <a:cs typeface="方正隶变简体"/>
              </a:rPr>
              <a:t>铜缆导体均采用国外进口纯度为</a:t>
            </a:r>
            <a:r>
              <a:rPr lang="en-US" altLang="zh-CN" dirty="0" smtClean="0">
                <a:latin typeface="+mj-ea"/>
                <a:ea typeface="+mj-ea"/>
                <a:cs typeface="方正隶变简体"/>
              </a:rPr>
              <a:t>99.8%</a:t>
            </a:r>
            <a:r>
              <a:rPr lang="zh-CN" altLang="en-US" dirty="0" smtClean="0">
                <a:latin typeface="+mj-ea"/>
                <a:ea typeface="+mj-ea"/>
                <a:cs typeface="方正隶变简体"/>
              </a:rPr>
              <a:t>的铜杆拉制而成</a:t>
            </a:r>
            <a:endParaRPr lang="en-US" altLang="zh-CN" dirty="0" smtClean="0">
              <a:latin typeface="+mj-ea"/>
              <a:ea typeface="+mj-ea"/>
              <a:cs typeface="方正隶变简体"/>
            </a:endParaRPr>
          </a:p>
          <a:p>
            <a:pPr marL="457200" indent="-457200" fontAlgn="base">
              <a:spcBef>
                <a:spcPct val="20000"/>
              </a:spcBef>
              <a:buClr>
                <a:schemeClr val="accent2"/>
              </a:buClr>
            </a:pPr>
            <a:r>
              <a:rPr lang="en-US" altLang="zh-CN" dirty="0" smtClean="0">
                <a:latin typeface="+mj-ea"/>
                <a:ea typeface="+mj-ea"/>
                <a:cs typeface="方正隶变简体"/>
              </a:rPr>
              <a:t>3. </a:t>
            </a:r>
            <a:r>
              <a:rPr lang="zh-CN" altLang="en-US" dirty="0" smtClean="0">
                <a:latin typeface="+mj-ea"/>
                <a:ea typeface="+mj-ea"/>
                <a:cs typeface="方正隶变简体"/>
              </a:rPr>
              <a:t>六类布线系统实现</a:t>
            </a:r>
            <a:r>
              <a:rPr lang="en-US" altLang="zh-CN" dirty="0" smtClean="0">
                <a:latin typeface="+mj-ea"/>
                <a:ea typeface="+mj-ea"/>
                <a:cs typeface="方正隶变简体"/>
              </a:rPr>
              <a:t>3T</a:t>
            </a:r>
            <a:r>
              <a:rPr lang="zh-CN" altLang="en-US" dirty="0" smtClean="0">
                <a:latin typeface="+mj-ea"/>
                <a:ea typeface="+mj-ea"/>
                <a:cs typeface="方正隶变简体"/>
              </a:rPr>
              <a:t>效果：节省时间 </a:t>
            </a:r>
            <a:r>
              <a:rPr lang="en-US" altLang="zh-CN" dirty="0" smtClean="0">
                <a:latin typeface="+mj-ea"/>
                <a:ea typeface="+mj-ea"/>
                <a:cs typeface="方正隶变简体"/>
              </a:rPr>
              <a:t>(Time)</a:t>
            </a:r>
            <a:r>
              <a:rPr lang="zh-CN" altLang="en-US" dirty="0" smtClean="0">
                <a:latin typeface="+mj-ea"/>
                <a:ea typeface="+mj-ea"/>
                <a:cs typeface="方正隶变简体"/>
              </a:rPr>
              <a:t>、节省工具 </a:t>
            </a:r>
            <a:r>
              <a:rPr lang="en-US" altLang="zh-CN" dirty="0" smtClean="0">
                <a:latin typeface="+mj-ea"/>
                <a:ea typeface="+mj-ea"/>
                <a:cs typeface="方正隶变简体"/>
              </a:rPr>
              <a:t>(Tools)</a:t>
            </a:r>
            <a:r>
              <a:rPr lang="zh-CN" altLang="en-US" dirty="0" smtClean="0">
                <a:latin typeface="+mj-ea"/>
                <a:ea typeface="+mj-ea"/>
                <a:cs typeface="方正隶变简体"/>
              </a:rPr>
              <a:t>、节省培训 </a:t>
            </a:r>
            <a:r>
              <a:rPr lang="en-US" altLang="zh-CN" dirty="0" smtClean="0">
                <a:latin typeface="+mj-ea"/>
                <a:ea typeface="+mj-ea"/>
                <a:cs typeface="方正隶变简体"/>
              </a:rPr>
              <a:t>(Training)</a:t>
            </a:r>
          </a:p>
          <a:p>
            <a:pPr marL="742950" lvl="1" indent="-285750">
              <a:spcAft>
                <a:spcPct val="20000"/>
              </a:spcAft>
              <a:buClr>
                <a:schemeClr val="accent2"/>
              </a:buClr>
              <a:buFontTx/>
              <a:buChar char="-"/>
            </a:pPr>
            <a:r>
              <a:rPr lang="zh-CN" altLang="en-US" sz="2000" dirty="0" smtClean="0">
                <a:solidFill>
                  <a:srgbClr val="990099"/>
                </a:solidFill>
              </a:rPr>
              <a:t>在</a:t>
            </a:r>
            <a:r>
              <a:rPr lang="en-US" altLang="zh-CN" sz="2000" dirty="0" smtClean="0">
                <a:solidFill>
                  <a:srgbClr val="990099"/>
                </a:solidFill>
              </a:rPr>
              <a:t>250 MHz</a:t>
            </a:r>
            <a:r>
              <a:rPr lang="zh-CN" altLang="en-US" sz="2000" dirty="0" smtClean="0">
                <a:solidFill>
                  <a:srgbClr val="990099"/>
                </a:solidFill>
              </a:rPr>
              <a:t>时提供了8 </a:t>
            </a:r>
            <a:r>
              <a:rPr lang="en-US" altLang="zh-CN" sz="2000" dirty="0" smtClean="0">
                <a:solidFill>
                  <a:srgbClr val="990099"/>
                </a:solidFill>
              </a:rPr>
              <a:t>dB</a:t>
            </a:r>
            <a:r>
              <a:rPr lang="zh-CN" altLang="zh-CN" sz="2000" dirty="0" smtClean="0">
                <a:solidFill>
                  <a:srgbClr val="990099"/>
                </a:solidFill>
              </a:rPr>
              <a:t>的</a:t>
            </a:r>
            <a:r>
              <a:rPr lang="zh-CN" altLang="en-US" sz="2000" dirty="0" smtClean="0">
                <a:solidFill>
                  <a:srgbClr val="990099"/>
                </a:solidFill>
              </a:rPr>
              <a:t> </a:t>
            </a:r>
            <a:r>
              <a:rPr lang="en-US" altLang="zh-CN" sz="2000" dirty="0" smtClean="0">
                <a:solidFill>
                  <a:srgbClr val="990099"/>
                </a:solidFill>
              </a:rPr>
              <a:t>PS NEXT</a:t>
            </a:r>
            <a:r>
              <a:rPr lang="zh-CN" altLang="en-US" sz="2000" dirty="0" smtClean="0">
                <a:solidFill>
                  <a:srgbClr val="990099"/>
                </a:solidFill>
              </a:rPr>
              <a:t>余量</a:t>
            </a:r>
          </a:p>
          <a:p>
            <a:pPr marL="742950" lvl="1" indent="-285750">
              <a:spcAft>
                <a:spcPct val="20000"/>
              </a:spcAft>
              <a:buClr>
                <a:schemeClr val="accent2"/>
              </a:buClr>
              <a:buFontTx/>
              <a:buChar char="-"/>
            </a:pPr>
            <a:r>
              <a:rPr lang="zh-CN" altLang="en-US" sz="2000" dirty="0" smtClean="0">
                <a:solidFill>
                  <a:srgbClr val="990099"/>
                </a:solidFill>
              </a:rPr>
              <a:t>在</a:t>
            </a:r>
            <a:r>
              <a:rPr lang="en-US" altLang="zh-CN" sz="2000" dirty="0" smtClean="0">
                <a:solidFill>
                  <a:srgbClr val="990099"/>
                </a:solidFill>
              </a:rPr>
              <a:t>250 MHz</a:t>
            </a:r>
            <a:r>
              <a:rPr lang="zh-CN" altLang="en-US" sz="2000" dirty="0" smtClean="0">
                <a:solidFill>
                  <a:srgbClr val="990099"/>
                </a:solidFill>
              </a:rPr>
              <a:t>提供了</a:t>
            </a:r>
            <a:r>
              <a:rPr lang="en-US" altLang="zh-CN" sz="2000" dirty="0" smtClean="0">
                <a:solidFill>
                  <a:srgbClr val="990099"/>
                </a:solidFill>
              </a:rPr>
              <a:t>6 dB</a:t>
            </a:r>
            <a:r>
              <a:rPr lang="zh-CN" altLang="en-US" sz="2000" dirty="0" smtClean="0">
                <a:solidFill>
                  <a:srgbClr val="990099"/>
                </a:solidFill>
              </a:rPr>
              <a:t>的 回波损耗余量</a:t>
            </a:r>
            <a:endParaRPr lang="en-US" altLang="zh-CN" dirty="0" smtClean="0">
              <a:latin typeface="+mj-ea"/>
              <a:ea typeface="+mj-ea"/>
              <a:cs typeface="方正隶变简体"/>
            </a:endParaRPr>
          </a:p>
          <a:p>
            <a:r>
              <a:rPr lang="en-US" altLang="zh-CN" dirty="0" smtClean="0">
                <a:latin typeface="+mj-ea"/>
                <a:ea typeface="+mj-ea"/>
                <a:cs typeface="方正隶变简体"/>
              </a:rPr>
              <a:t>4.</a:t>
            </a:r>
            <a:r>
              <a:rPr lang="zh-CN" altLang="en-US" dirty="0" smtClean="0">
                <a:latin typeface="+mj-ea"/>
                <a:ea typeface="+mj-ea"/>
              </a:rPr>
              <a:t>完善的品控质检部门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en-US" altLang="zh-CN" dirty="0" smtClean="0">
                <a:latin typeface="+mj-ea"/>
                <a:ea typeface="+mj-ea"/>
              </a:rPr>
              <a:t>5.</a:t>
            </a:r>
            <a:r>
              <a:rPr lang="zh-CN" altLang="en-US" dirty="0" smtClean="0">
                <a:latin typeface="+mj-ea"/>
                <a:ea typeface="+mj-ea"/>
              </a:rPr>
              <a:t>为客户布线工程实施方案规划提供咨询服务</a:t>
            </a:r>
          </a:p>
          <a:p>
            <a:pPr marL="457200" indent="-457200" fontAlgn="base">
              <a:spcBef>
                <a:spcPct val="20000"/>
              </a:spcBef>
              <a:buClr>
                <a:schemeClr val="accent2"/>
              </a:buClr>
            </a:pPr>
            <a:endParaRPr lang="en-US" altLang="zh-CN" dirty="0" smtClean="0">
              <a:latin typeface="方正隶变简体"/>
              <a:ea typeface="微软雅黑" pitchFamily="34" charset="-122"/>
              <a:cs typeface="方正隶变简体"/>
            </a:endParaRPr>
          </a:p>
          <a:p>
            <a:pPr marL="457200" indent="-457200" fontAlgn="base">
              <a:spcBef>
                <a:spcPct val="20000"/>
              </a:spcBef>
              <a:buClr>
                <a:schemeClr val="accent2"/>
              </a:buClr>
            </a:pPr>
            <a:endParaRPr lang="en-US" altLang="zh-CN" sz="2000" dirty="0">
              <a:latin typeface="方正隶变简体"/>
              <a:ea typeface="方正隶变简体"/>
              <a:cs typeface="方正隶变简体"/>
            </a:endParaRPr>
          </a:p>
          <a:p>
            <a:pPr marL="457200" indent="-4572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</a:pPr>
            <a:endParaRPr lang="en-US" altLang="zh-CN" sz="2000" i="1" dirty="0">
              <a:solidFill>
                <a:srgbClr val="0070C0"/>
              </a:solidFill>
              <a:latin typeface="方正隶变简体"/>
              <a:ea typeface="方正隶变简体"/>
              <a:cs typeface="方正隶变简体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gray">
          <a:xfrm>
            <a:off x="857224" y="1114412"/>
            <a:ext cx="350046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2" action="ppaction://hlinksldjump"/>
              </a:rPr>
              <a:t>六类综合布线系列产品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2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116013" y="1844675"/>
            <a:ext cx="7127875" cy="396081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</a:t>
            </a:r>
            <a:r>
              <a:rPr lang="en-US" altLang="zh-CN" sz="2000" b="1" dirty="0" smtClean="0">
                <a:latin typeface="方正隶变简体" pitchFamily="65" charset="-122"/>
                <a:ea typeface="方正隶变简体" pitchFamily="65" charset="-122"/>
              </a:rPr>
              <a:t> </a:t>
            </a:r>
            <a:r>
              <a:rPr lang="zh-CN" altLang="en-US" sz="2000" b="1" dirty="0" smtClean="0">
                <a:latin typeface="方正隶变简体" pitchFamily="65" charset="-122"/>
                <a:ea typeface="方正隶变简体" pitchFamily="65" charset="-122"/>
              </a:rPr>
              <a:t>光纤解决方案，为客户提供一个高带宽、高传输系统的远距离传输系统，并且不受电磁干扰。此系统包括：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2000" dirty="0" smtClean="0">
                <a:latin typeface="+mj-ea"/>
                <a:ea typeface="+mj-ea"/>
              </a:rPr>
              <a:t>光缆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defRPr/>
            </a:pPr>
            <a:r>
              <a:rPr lang="zh-CN" altLang="en-US" sz="2000" dirty="0" smtClean="0">
                <a:latin typeface="+mj-ea"/>
                <a:ea typeface="+mj-ea"/>
              </a:rPr>
              <a:t>   </a:t>
            </a:r>
            <a:r>
              <a:rPr lang="en-US" altLang="zh-CN" sz="2000" dirty="0" smtClean="0">
                <a:latin typeface="+mj-ea"/>
                <a:ea typeface="+mj-ea"/>
              </a:rPr>
              <a:t>—</a:t>
            </a:r>
            <a:r>
              <a:rPr lang="zh-CN" altLang="en-US" sz="2000" dirty="0" smtClean="0">
                <a:latin typeface="+mj-ea"/>
                <a:ea typeface="+mj-ea"/>
              </a:rPr>
              <a:t>中心束管式铠装光缆、松套层绞式双铠装光缆 、自承式架空光缆 、室内单芯单元光缆 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2000" dirty="0" smtClean="0">
                <a:latin typeface="+mj-ea"/>
                <a:ea typeface="+mj-ea"/>
              </a:rPr>
              <a:t>光纤跳线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2000" dirty="0" smtClean="0">
                <a:latin typeface="+mj-ea"/>
                <a:ea typeface="+mj-ea"/>
              </a:rPr>
              <a:t>光纤配线架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2000" dirty="0" smtClean="0">
                <a:latin typeface="+mj-ea"/>
                <a:ea typeface="+mj-ea"/>
              </a:rPr>
              <a:t>光纤盒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2000" dirty="0" smtClean="0">
                <a:latin typeface="+mj-ea"/>
                <a:ea typeface="+mj-ea"/>
              </a:rPr>
              <a:t>光纤耦合器</a:t>
            </a:r>
            <a:r>
              <a:rPr lang="en-US" altLang="zh-CN" sz="2000" dirty="0" smtClean="0">
                <a:latin typeface="+mj-ea"/>
                <a:ea typeface="+mj-ea"/>
              </a:rPr>
              <a:t>/</a:t>
            </a:r>
            <a:r>
              <a:rPr lang="zh-CN" altLang="en-US" sz="2000" dirty="0" smtClean="0">
                <a:latin typeface="+mj-ea"/>
                <a:ea typeface="+mj-ea"/>
              </a:rPr>
              <a:t>光纤头</a:t>
            </a: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gray">
          <a:xfrm>
            <a:off x="1949468" y="1142984"/>
            <a:ext cx="5122862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2" action="ppaction://hlinksldjump"/>
              </a:rPr>
              <a:t>光 纤 布 线 系 统</a:t>
            </a:r>
            <a:endParaRPr lang="zh-CN" altLang="en-US" sz="32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2" action="ppaction://hlinksldjump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463699" y="5000636"/>
            <a:ext cx="6537325" cy="661988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方正隶变简体" pitchFamily="65" charset="-122"/>
                <a:ea typeface="方正隶变简体" pitchFamily="65" charset="-122"/>
              </a:rPr>
              <a:t>光纤优点:长距离,高带宽,抗干扰 </a:t>
            </a:r>
          </a:p>
        </p:txBody>
      </p:sp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835027" y="2428868"/>
            <a:ext cx="7594625" cy="1730380"/>
            <a:chOff x="210" y="1728"/>
            <a:chExt cx="5315" cy="1258"/>
          </a:xfrm>
        </p:grpSpPr>
        <p:grpSp>
          <p:nvGrpSpPr>
            <p:cNvPr id="5" name="Group 7"/>
            <p:cNvGrpSpPr>
              <a:grpSpLocks/>
            </p:cNvGrpSpPr>
            <p:nvPr/>
          </p:nvGrpSpPr>
          <p:grpSpPr bwMode="auto">
            <a:xfrm>
              <a:off x="1797" y="1975"/>
              <a:ext cx="2104" cy="604"/>
              <a:chOff x="1797" y="1975"/>
              <a:chExt cx="2104" cy="604"/>
            </a:xfrm>
          </p:grpSpPr>
          <p:sp>
            <p:nvSpPr>
              <p:cNvPr id="24" name="Rectangle 8"/>
              <p:cNvSpPr>
                <a:spLocks noChangeArrowheads="1"/>
              </p:cNvSpPr>
              <p:nvPr/>
            </p:nvSpPr>
            <p:spPr bwMode="auto">
              <a:xfrm>
                <a:off x="1797" y="1975"/>
                <a:ext cx="2092" cy="54"/>
              </a:xfrm>
              <a:prstGeom prst="rect">
                <a:avLst/>
              </a:prstGeom>
              <a:solidFill>
                <a:schemeClr val="accent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Rectangle 9"/>
              <p:cNvSpPr>
                <a:spLocks noChangeArrowheads="1"/>
              </p:cNvSpPr>
              <p:nvPr/>
            </p:nvSpPr>
            <p:spPr bwMode="auto">
              <a:xfrm>
                <a:off x="1809" y="2525"/>
                <a:ext cx="2092" cy="54"/>
              </a:xfrm>
              <a:prstGeom prst="rect">
                <a:avLst/>
              </a:prstGeom>
              <a:solidFill>
                <a:schemeClr val="accent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1501" y="2061"/>
              <a:ext cx="1332" cy="436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321" y="2241"/>
              <a:ext cx="2512" cy="7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12"/>
            <p:cNvSpPr>
              <a:spLocks/>
            </p:cNvSpPr>
            <p:nvPr/>
          </p:nvSpPr>
          <p:spPr bwMode="auto">
            <a:xfrm>
              <a:off x="572" y="1923"/>
              <a:ext cx="1171" cy="169"/>
            </a:xfrm>
            <a:custGeom>
              <a:avLst/>
              <a:gdLst/>
              <a:ahLst/>
              <a:cxnLst>
                <a:cxn ang="0">
                  <a:pos x="1170" y="120"/>
                </a:cxn>
                <a:cxn ang="0">
                  <a:pos x="1170" y="0"/>
                </a:cxn>
                <a:cxn ang="0">
                  <a:pos x="808" y="0"/>
                </a:cxn>
                <a:cxn ang="0">
                  <a:pos x="702" y="168"/>
                </a:cxn>
                <a:cxn ang="0">
                  <a:pos x="0" y="168"/>
                </a:cxn>
              </a:cxnLst>
              <a:rect l="0" t="0" r="r" b="b"/>
              <a:pathLst>
                <a:path w="1171" h="169">
                  <a:moveTo>
                    <a:pt x="1170" y="120"/>
                  </a:moveTo>
                  <a:lnTo>
                    <a:pt x="1170" y="0"/>
                  </a:lnTo>
                  <a:lnTo>
                    <a:pt x="808" y="0"/>
                  </a:lnTo>
                  <a:lnTo>
                    <a:pt x="702" y="168"/>
                  </a:lnTo>
                  <a:lnTo>
                    <a:pt x="0" y="168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3"/>
            <p:cNvSpPr>
              <a:spLocks/>
            </p:cNvSpPr>
            <p:nvPr/>
          </p:nvSpPr>
          <p:spPr bwMode="auto">
            <a:xfrm>
              <a:off x="562" y="2463"/>
              <a:ext cx="1170" cy="169"/>
            </a:xfrm>
            <a:custGeom>
              <a:avLst/>
              <a:gdLst/>
              <a:ahLst/>
              <a:cxnLst>
                <a:cxn ang="0">
                  <a:pos x="1169" y="48"/>
                </a:cxn>
                <a:cxn ang="0">
                  <a:pos x="1169" y="168"/>
                </a:cxn>
                <a:cxn ang="0">
                  <a:pos x="807" y="168"/>
                </a:cxn>
                <a:cxn ang="0">
                  <a:pos x="701" y="0"/>
                </a:cxn>
                <a:cxn ang="0">
                  <a:pos x="0" y="0"/>
                </a:cxn>
              </a:cxnLst>
              <a:rect l="0" t="0" r="r" b="b"/>
              <a:pathLst>
                <a:path w="1170" h="169">
                  <a:moveTo>
                    <a:pt x="1169" y="48"/>
                  </a:moveTo>
                  <a:lnTo>
                    <a:pt x="1169" y="168"/>
                  </a:lnTo>
                  <a:lnTo>
                    <a:pt x="807" y="168"/>
                  </a:lnTo>
                  <a:lnTo>
                    <a:pt x="701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2841" y="2083"/>
              <a:ext cx="1374" cy="436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2840" y="2263"/>
              <a:ext cx="2657" cy="7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auto">
            <a:xfrm>
              <a:off x="3999" y="1947"/>
              <a:ext cx="1208" cy="169"/>
            </a:xfrm>
            <a:custGeom>
              <a:avLst/>
              <a:gdLst/>
              <a:ahLst/>
              <a:cxnLst>
                <a:cxn ang="0">
                  <a:pos x="0" y="120"/>
                </a:cxn>
                <a:cxn ang="0">
                  <a:pos x="0" y="0"/>
                </a:cxn>
                <a:cxn ang="0">
                  <a:pos x="373" y="0"/>
                </a:cxn>
                <a:cxn ang="0">
                  <a:pos x="482" y="168"/>
                </a:cxn>
                <a:cxn ang="0">
                  <a:pos x="1207" y="168"/>
                </a:cxn>
              </a:cxnLst>
              <a:rect l="0" t="0" r="r" b="b"/>
              <a:pathLst>
                <a:path w="1208" h="169">
                  <a:moveTo>
                    <a:pt x="0" y="120"/>
                  </a:moveTo>
                  <a:lnTo>
                    <a:pt x="0" y="0"/>
                  </a:lnTo>
                  <a:lnTo>
                    <a:pt x="373" y="0"/>
                  </a:lnTo>
                  <a:lnTo>
                    <a:pt x="482" y="168"/>
                  </a:lnTo>
                  <a:lnTo>
                    <a:pt x="1207" y="168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auto">
            <a:xfrm>
              <a:off x="3988" y="2487"/>
              <a:ext cx="1208" cy="169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168"/>
                </a:cxn>
                <a:cxn ang="0">
                  <a:pos x="373" y="168"/>
                </a:cxn>
                <a:cxn ang="0">
                  <a:pos x="482" y="0"/>
                </a:cxn>
                <a:cxn ang="0">
                  <a:pos x="1207" y="0"/>
                </a:cxn>
              </a:cxnLst>
              <a:rect l="0" t="0" r="r" b="b"/>
              <a:pathLst>
                <a:path w="1208" h="169">
                  <a:moveTo>
                    <a:pt x="0" y="48"/>
                  </a:moveTo>
                  <a:lnTo>
                    <a:pt x="0" y="168"/>
                  </a:lnTo>
                  <a:lnTo>
                    <a:pt x="373" y="168"/>
                  </a:lnTo>
                  <a:lnTo>
                    <a:pt x="482" y="0"/>
                  </a:lnTo>
                  <a:lnTo>
                    <a:pt x="1207" y="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Line 18"/>
            <p:cNvSpPr>
              <a:spLocks noChangeShapeType="1"/>
            </p:cNvSpPr>
            <p:nvPr/>
          </p:nvSpPr>
          <p:spPr bwMode="auto">
            <a:xfrm flipH="1" flipV="1">
              <a:off x="2784" y="2570"/>
              <a:ext cx="713" cy="2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Line 19"/>
            <p:cNvSpPr>
              <a:spLocks noChangeShapeType="1"/>
            </p:cNvSpPr>
            <p:nvPr/>
          </p:nvSpPr>
          <p:spPr bwMode="auto">
            <a:xfrm>
              <a:off x="210" y="2283"/>
              <a:ext cx="2663" cy="0"/>
            </a:xfrm>
            <a:prstGeom prst="line">
              <a:avLst/>
            </a:prstGeom>
            <a:noFill/>
            <a:ln w="127000">
              <a:solidFill>
                <a:srgbClr val="00CC00"/>
              </a:solidFill>
              <a:round/>
              <a:headEnd type="none" w="sm" len="sm"/>
              <a:tailEnd type="stealth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" name="Group 20"/>
            <p:cNvGrpSpPr>
              <a:grpSpLocks/>
            </p:cNvGrpSpPr>
            <p:nvPr/>
          </p:nvGrpSpPr>
          <p:grpSpPr bwMode="auto">
            <a:xfrm>
              <a:off x="2800" y="1728"/>
              <a:ext cx="1066" cy="550"/>
              <a:chOff x="2800" y="1728"/>
              <a:chExt cx="1066" cy="550"/>
            </a:xfrm>
          </p:grpSpPr>
          <p:sp>
            <p:nvSpPr>
              <p:cNvPr id="22" name="Line 21"/>
              <p:cNvSpPr>
                <a:spLocks noChangeShapeType="1"/>
              </p:cNvSpPr>
              <p:nvPr/>
            </p:nvSpPr>
            <p:spPr bwMode="auto">
              <a:xfrm flipV="1">
                <a:off x="2835" y="2195"/>
                <a:ext cx="431" cy="83"/>
              </a:xfrm>
              <a:prstGeom prst="line">
                <a:avLst/>
              </a:prstGeom>
              <a:noFill/>
              <a:ln w="50800">
                <a:solidFill>
                  <a:srgbClr val="00CC00"/>
                </a:solidFill>
                <a:round/>
                <a:headEnd type="none" w="sm" len="sm"/>
                <a:tailEnd type="stealth" w="med" len="med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" name="Rectangle 22"/>
              <p:cNvSpPr>
                <a:spLocks noChangeArrowheads="1"/>
              </p:cNvSpPr>
              <p:nvPr/>
            </p:nvSpPr>
            <p:spPr bwMode="auto">
              <a:xfrm>
                <a:off x="2800" y="1728"/>
                <a:ext cx="10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92075" tIns="46038" rIns="92075" bIns="46038">
                <a:spAutoFit/>
              </a:bodyPr>
              <a:lstStyle/>
              <a:p>
                <a:r>
                  <a:rPr lang="en-US" altLang="zh-CN" sz="2000" dirty="0">
                    <a:solidFill>
                      <a:schemeClr val="accent1"/>
                    </a:solidFill>
                  </a:rPr>
                  <a:t>Lost power</a:t>
                </a:r>
              </a:p>
            </p:txBody>
          </p:sp>
        </p:grpSp>
        <p:sp>
          <p:nvSpPr>
            <p:cNvPr id="17" name="Line 23"/>
            <p:cNvSpPr>
              <a:spLocks noChangeShapeType="1"/>
            </p:cNvSpPr>
            <p:nvPr/>
          </p:nvSpPr>
          <p:spPr bwMode="auto">
            <a:xfrm>
              <a:off x="2862" y="2307"/>
              <a:ext cx="2663" cy="0"/>
            </a:xfrm>
            <a:prstGeom prst="line">
              <a:avLst/>
            </a:prstGeom>
            <a:noFill/>
            <a:ln w="50800">
              <a:solidFill>
                <a:srgbClr val="00CC00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427" y="1781"/>
              <a:ext cx="7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altLang="zh-CN" sz="2400">
                  <a:solidFill>
                    <a:srgbClr val="800080"/>
                  </a:solidFill>
                </a:rPr>
                <a:t>INPUT</a:t>
              </a:r>
            </a:p>
          </p:txBody>
        </p:sp>
        <p:sp>
          <p:nvSpPr>
            <p:cNvPr id="19" name="Rectangle 25"/>
            <p:cNvSpPr>
              <a:spLocks noChangeArrowheads="1"/>
            </p:cNvSpPr>
            <p:nvPr/>
          </p:nvSpPr>
          <p:spPr bwMode="auto">
            <a:xfrm>
              <a:off x="4567" y="1774"/>
              <a:ext cx="59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altLang="zh-CN" sz="2000" b="0">
                  <a:solidFill>
                    <a:srgbClr val="800080"/>
                  </a:solidFill>
                </a:rPr>
                <a:t>Output</a:t>
              </a:r>
            </a:p>
          </p:txBody>
        </p:sp>
        <p:sp>
          <p:nvSpPr>
            <p:cNvPr id="20" name="Line 26"/>
            <p:cNvSpPr>
              <a:spLocks noChangeShapeType="1"/>
            </p:cNvSpPr>
            <p:nvPr/>
          </p:nvSpPr>
          <p:spPr bwMode="auto">
            <a:xfrm flipH="1">
              <a:off x="2197" y="2285"/>
              <a:ext cx="647" cy="0"/>
            </a:xfrm>
            <a:prstGeom prst="line">
              <a:avLst/>
            </a:prstGeom>
            <a:noFill/>
            <a:ln w="50800">
              <a:solidFill>
                <a:schemeClr val="accent2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1794" y="2544"/>
              <a:ext cx="126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solidFill>
                    <a:schemeClr val="accent1"/>
                  </a:solidFill>
                </a:rPr>
                <a:t>Return loss/reflectance</a:t>
              </a:r>
            </a:p>
          </p:txBody>
        </p:sp>
      </p:grpSp>
      <p:sp>
        <p:nvSpPr>
          <p:cNvPr id="26" name="Text Box 17"/>
          <p:cNvSpPr txBox="1">
            <a:spLocks noChangeArrowheads="1"/>
          </p:cNvSpPr>
          <p:nvPr/>
        </p:nvSpPr>
        <p:spPr bwMode="gray">
          <a:xfrm>
            <a:off x="642910" y="1185850"/>
            <a:ext cx="314327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2" action="ppaction://hlinksldjump"/>
              </a:rPr>
              <a:t>光纤布线系列产品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2" action="ppaction://hlinksldjump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7"/>
          <p:cNvSpPr>
            <a:spLocks noChangeArrowheads="1"/>
          </p:cNvSpPr>
          <p:nvPr/>
        </p:nvSpPr>
        <p:spPr bwMode="auto">
          <a:xfrm>
            <a:off x="381000" y="2571750"/>
            <a:ext cx="56197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65175" lvl="2" algn="just" fontAlgn="base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v"/>
            </a:pPr>
            <a:r>
              <a:rPr lang="zh-CN" altLang="en-US" sz="2800" b="1" dirty="0">
                <a:latin typeface="方正隶变简体"/>
                <a:ea typeface="方正隶变简体"/>
                <a:cs typeface="方正隶变简体"/>
              </a:rPr>
              <a:t>室内/室外</a:t>
            </a:r>
          </a:p>
          <a:p>
            <a:pPr marL="765175" lvl="2" algn="just" fontAlgn="base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v"/>
            </a:pPr>
            <a:r>
              <a:rPr lang="zh-CN" altLang="en-US" sz="2800" b="1" dirty="0">
                <a:latin typeface="方正隶变简体"/>
                <a:ea typeface="方正隶变简体"/>
                <a:cs typeface="方正隶变简体"/>
              </a:rPr>
              <a:t>架空/直埋</a:t>
            </a:r>
          </a:p>
          <a:p>
            <a:pPr marL="765175" lvl="2" algn="just" fontAlgn="base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v"/>
            </a:pPr>
            <a:r>
              <a:rPr lang="zh-CN" altLang="en-US" sz="2800" b="1" dirty="0">
                <a:latin typeface="方正隶变简体"/>
                <a:ea typeface="方正隶变简体"/>
                <a:cs typeface="方正隶变简体"/>
              </a:rPr>
              <a:t>单模/多模</a:t>
            </a:r>
          </a:p>
          <a:p>
            <a:pPr marL="765175" lvl="2" algn="just" fontAlgn="base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v"/>
            </a:pPr>
            <a:r>
              <a:rPr lang="zh-CN" altLang="en-US" sz="2800" b="1" dirty="0">
                <a:latin typeface="方正隶变简体"/>
                <a:ea typeface="方正隶变简体"/>
                <a:cs typeface="方正隶变简体"/>
              </a:rPr>
              <a:t>四芯/六芯/八芯/… …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214414" y="1857364"/>
            <a:ext cx="200026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 fontAlgn="base">
              <a:defRPr/>
            </a:pPr>
            <a:r>
              <a:rPr lang="zh-CN" altLang="en-US" sz="2400" b="1" dirty="0">
                <a:latin typeface="方正隶变简体" pitchFamily="65" charset="-122"/>
                <a:ea typeface="方正隶变简体" pitchFamily="65" charset="-122"/>
              </a:rPr>
              <a:t>光缆的</a:t>
            </a:r>
            <a:r>
              <a:rPr lang="zh-CN" altLang="en-US" sz="2400" b="1" dirty="0" smtClean="0">
                <a:latin typeface="方正隶变简体" pitchFamily="65" charset="-122"/>
                <a:ea typeface="方正隶变简体" pitchFamily="65" charset="-122"/>
              </a:rPr>
              <a:t>类别：</a:t>
            </a:r>
            <a:endParaRPr lang="zh-CN" altLang="en-US" sz="2400" b="1" dirty="0">
              <a:latin typeface="方正隶变简体" pitchFamily="65" charset="-122"/>
              <a:ea typeface="方正隶变简体" pitchFamily="65" charset="-122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gray">
          <a:xfrm>
            <a:off x="714348" y="1257288"/>
            <a:ext cx="314327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2" action="ppaction://hlinksldjump"/>
              </a:rPr>
              <a:t>光纤布线系列产品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2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857224" y="2057416"/>
            <a:ext cx="33591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zh-CN" altLang="en-US" sz="2400" b="1" dirty="0">
                <a:latin typeface="方正隶变简体" pitchFamily="65" charset="-122"/>
                <a:ea typeface="方正隶变简体" pitchFamily="65" charset="-122"/>
              </a:rPr>
              <a:t>光缆的芯径</a:t>
            </a:r>
          </a:p>
        </p:txBody>
      </p:sp>
      <p:grpSp>
        <p:nvGrpSpPr>
          <p:cNvPr id="6" name="Group 124"/>
          <p:cNvGrpSpPr>
            <a:grpSpLocks/>
          </p:cNvGrpSpPr>
          <p:nvPr/>
        </p:nvGrpSpPr>
        <p:grpSpPr bwMode="auto">
          <a:xfrm>
            <a:off x="987449" y="2774966"/>
            <a:ext cx="7156451" cy="2940050"/>
            <a:chOff x="772" y="1728"/>
            <a:chExt cx="4508" cy="1852"/>
          </a:xfrm>
        </p:grpSpPr>
        <p:grpSp>
          <p:nvGrpSpPr>
            <p:cNvPr id="7" name="Group 39"/>
            <p:cNvGrpSpPr>
              <a:grpSpLocks/>
            </p:cNvGrpSpPr>
            <p:nvPr/>
          </p:nvGrpSpPr>
          <p:grpSpPr bwMode="auto">
            <a:xfrm>
              <a:off x="772" y="1728"/>
              <a:ext cx="1503" cy="281"/>
              <a:chOff x="0" y="0"/>
              <a:chExt cx="1222" cy="442"/>
            </a:xfrm>
          </p:grpSpPr>
          <p:sp>
            <p:nvSpPr>
              <p:cNvPr id="66" name="Rectangle 40"/>
              <p:cNvSpPr>
                <a:spLocks noChangeArrowheads="1"/>
              </p:cNvSpPr>
              <p:nvPr/>
            </p:nvSpPr>
            <p:spPr bwMode="auto">
              <a:xfrm>
                <a:off x="43" y="0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400">
                    <a:latin typeface="Times New Roman" pitchFamily="18" charset="0"/>
                  </a:rPr>
                  <a:t> </a:t>
                </a: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Times New Roman" pitchFamily="18" charset="0"/>
                </a:endParaRPr>
              </a:p>
            </p:txBody>
          </p:sp>
          <p:sp>
            <p:nvSpPr>
              <p:cNvPr id="67" name="Rectangle 4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Group 42"/>
            <p:cNvGrpSpPr>
              <a:grpSpLocks/>
            </p:cNvGrpSpPr>
            <p:nvPr/>
          </p:nvGrpSpPr>
          <p:grpSpPr bwMode="auto">
            <a:xfrm>
              <a:off x="2269" y="1728"/>
              <a:ext cx="1502" cy="281"/>
              <a:chOff x="1217" y="0"/>
              <a:chExt cx="1222" cy="442"/>
            </a:xfrm>
          </p:grpSpPr>
          <p:sp>
            <p:nvSpPr>
              <p:cNvPr id="64" name="Rectangle 43"/>
              <p:cNvSpPr>
                <a:spLocks noChangeArrowheads="1"/>
              </p:cNvSpPr>
              <p:nvPr/>
            </p:nvSpPr>
            <p:spPr bwMode="auto">
              <a:xfrm>
                <a:off x="1265" y="0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dirty="0" smtClean="0">
                    <a:latin typeface="Times New Roman" pitchFamily="18" charset="0"/>
                  </a:rPr>
                  <a:t>Core</a:t>
                </a:r>
                <a:r>
                  <a:rPr lang="en-US" altLang="zh-CN" sz="2400" dirty="0">
                    <a:latin typeface="Times New Roman" pitchFamily="18" charset="0"/>
                  </a:rPr>
                  <a:t>（</a:t>
                </a:r>
                <a:r>
                  <a:rPr lang="zh-CN" altLang="en-US" sz="2400" dirty="0">
                    <a:latin typeface="Times New Roman" pitchFamily="18" charset="0"/>
                  </a:rPr>
                  <a:t>微米）</a:t>
                </a: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 dirty="0">
                  <a:latin typeface="宋体" pitchFamily="2" charset="-122"/>
                </a:endParaRPr>
              </a:p>
            </p:txBody>
          </p:sp>
          <p:sp>
            <p:nvSpPr>
              <p:cNvPr id="65" name="Rectangle 44"/>
              <p:cNvSpPr>
                <a:spLocks noChangeArrowheads="1"/>
              </p:cNvSpPr>
              <p:nvPr/>
            </p:nvSpPr>
            <p:spPr bwMode="auto">
              <a:xfrm>
                <a:off x="1217" y="0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" name="Group 45"/>
            <p:cNvGrpSpPr>
              <a:grpSpLocks/>
            </p:cNvGrpSpPr>
            <p:nvPr/>
          </p:nvGrpSpPr>
          <p:grpSpPr bwMode="auto">
            <a:xfrm>
              <a:off x="3777" y="1728"/>
              <a:ext cx="1503" cy="281"/>
              <a:chOff x="2444" y="0"/>
              <a:chExt cx="1222" cy="442"/>
            </a:xfrm>
          </p:grpSpPr>
          <p:sp>
            <p:nvSpPr>
              <p:cNvPr id="62" name="Rectangle 46"/>
              <p:cNvSpPr>
                <a:spLocks noChangeArrowheads="1"/>
              </p:cNvSpPr>
              <p:nvPr/>
            </p:nvSpPr>
            <p:spPr bwMode="auto">
              <a:xfrm>
                <a:off x="2487" y="0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>
                    <a:latin typeface="Times New Roman" pitchFamily="18" charset="0"/>
                  </a:rPr>
                  <a:t>Cladding（</a:t>
                </a:r>
                <a:r>
                  <a:rPr lang="zh-CN" altLang="en-US" sz="2400">
                    <a:latin typeface="Times New Roman" pitchFamily="18" charset="0"/>
                  </a:rPr>
                  <a:t>微米）</a:t>
                </a:r>
              </a:p>
            </p:txBody>
          </p:sp>
          <p:sp>
            <p:nvSpPr>
              <p:cNvPr id="63" name="Rectangle 47"/>
              <p:cNvSpPr>
                <a:spLocks noChangeArrowheads="1"/>
              </p:cNvSpPr>
              <p:nvPr/>
            </p:nvSpPr>
            <p:spPr bwMode="auto">
              <a:xfrm>
                <a:off x="2444" y="0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" name="Group 48"/>
            <p:cNvGrpSpPr>
              <a:grpSpLocks/>
            </p:cNvGrpSpPr>
            <p:nvPr/>
          </p:nvGrpSpPr>
          <p:grpSpPr bwMode="auto">
            <a:xfrm>
              <a:off x="772" y="2009"/>
              <a:ext cx="1503" cy="280"/>
              <a:chOff x="0" y="442"/>
              <a:chExt cx="1222" cy="442"/>
            </a:xfrm>
          </p:grpSpPr>
          <p:sp>
            <p:nvSpPr>
              <p:cNvPr id="60" name="Rectangle 49"/>
              <p:cNvSpPr>
                <a:spLocks noChangeArrowheads="1"/>
              </p:cNvSpPr>
              <p:nvPr/>
            </p:nvSpPr>
            <p:spPr bwMode="auto">
              <a:xfrm>
                <a:off x="43" y="442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400" dirty="0">
                    <a:latin typeface="Times New Roman" pitchFamily="18" charset="0"/>
                  </a:rPr>
                  <a:t>单模(世界通用)</a:t>
                </a:r>
              </a:p>
            </p:txBody>
          </p:sp>
          <p:sp>
            <p:nvSpPr>
              <p:cNvPr id="61" name="Rectangle 50"/>
              <p:cNvSpPr>
                <a:spLocks noChangeArrowheads="1"/>
              </p:cNvSpPr>
              <p:nvPr/>
            </p:nvSpPr>
            <p:spPr bwMode="auto">
              <a:xfrm>
                <a:off x="0" y="442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Group 51"/>
            <p:cNvGrpSpPr>
              <a:grpSpLocks/>
            </p:cNvGrpSpPr>
            <p:nvPr/>
          </p:nvGrpSpPr>
          <p:grpSpPr bwMode="auto">
            <a:xfrm>
              <a:off x="2275" y="2009"/>
              <a:ext cx="1502" cy="280"/>
              <a:chOff x="1222" y="442"/>
              <a:chExt cx="1222" cy="442"/>
            </a:xfrm>
          </p:grpSpPr>
          <p:sp>
            <p:nvSpPr>
              <p:cNvPr id="58" name="Rectangle 52"/>
              <p:cNvSpPr>
                <a:spLocks noChangeArrowheads="1"/>
              </p:cNvSpPr>
              <p:nvPr/>
            </p:nvSpPr>
            <p:spPr bwMode="auto">
              <a:xfrm>
                <a:off x="1265" y="442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Times New Roman" pitchFamily="18" charset="0"/>
                </a:endParaRP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solidFill>
                    <a:srgbClr val="FFFF00"/>
                  </a:solidFill>
                  <a:latin typeface="宋体" pitchFamily="2" charset="-122"/>
                  <a:sym typeface="Wingdings 2" pitchFamily="18" charset="2"/>
                </a:endParaRPr>
              </a:p>
            </p:txBody>
          </p:sp>
          <p:sp>
            <p:nvSpPr>
              <p:cNvPr id="59" name="Rectangle 53"/>
              <p:cNvSpPr>
                <a:spLocks noChangeArrowheads="1"/>
              </p:cNvSpPr>
              <p:nvPr/>
            </p:nvSpPr>
            <p:spPr bwMode="auto">
              <a:xfrm>
                <a:off x="1222" y="442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Group 54"/>
            <p:cNvGrpSpPr>
              <a:grpSpLocks/>
            </p:cNvGrpSpPr>
            <p:nvPr/>
          </p:nvGrpSpPr>
          <p:grpSpPr bwMode="auto">
            <a:xfrm>
              <a:off x="3777" y="2009"/>
              <a:ext cx="1503" cy="280"/>
              <a:chOff x="2444" y="442"/>
              <a:chExt cx="1222" cy="442"/>
            </a:xfrm>
          </p:grpSpPr>
          <p:sp>
            <p:nvSpPr>
              <p:cNvPr id="56" name="Rectangle 55"/>
              <p:cNvSpPr>
                <a:spLocks noChangeArrowheads="1"/>
              </p:cNvSpPr>
              <p:nvPr/>
            </p:nvSpPr>
            <p:spPr bwMode="auto">
              <a:xfrm>
                <a:off x="2487" y="442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Times New Roman" pitchFamily="18" charset="0"/>
                </a:endParaRP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solidFill>
                    <a:srgbClr val="FFFF00"/>
                  </a:solidFill>
                  <a:latin typeface="宋体" pitchFamily="2" charset="-122"/>
                  <a:sym typeface="Wingdings 2" pitchFamily="18" charset="2"/>
                </a:endParaRPr>
              </a:p>
            </p:txBody>
          </p:sp>
          <p:sp>
            <p:nvSpPr>
              <p:cNvPr id="57" name="Rectangle 56"/>
              <p:cNvSpPr>
                <a:spLocks noChangeArrowheads="1"/>
              </p:cNvSpPr>
              <p:nvPr/>
            </p:nvSpPr>
            <p:spPr bwMode="auto">
              <a:xfrm>
                <a:off x="2444" y="442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Group 57"/>
            <p:cNvGrpSpPr>
              <a:grpSpLocks/>
            </p:cNvGrpSpPr>
            <p:nvPr/>
          </p:nvGrpSpPr>
          <p:grpSpPr bwMode="auto">
            <a:xfrm>
              <a:off x="772" y="2289"/>
              <a:ext cx="1503" cy="281"/>
              <a:chOff x="0" y="884"/>
              <a:chExt cx="1222" cy="442"/>
            </a:xfrm>
          </p:grpSpPr>
          <p:sp>
            <p:nvSpPr>
              <p:cNvPr id="54" name="Rectangle 58"/>
              <p:cNvSpPr>
                <a:spLocks noChangeArrowheads="1"/>
              </p:cNvSpPr>
              <p:nvPr/>
            </p:nvSpPr>
            <p:spPr bwMode="auto">
              <a:xfrm>
                <a:off x="43" y="884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400">
                    <a:latin typeface="Times New Roman" pitchFamily="18" charset="0"/>
                  </a:rPr>
                  <a:t>多模(欧洲日本）</a:t>
                </a:r>
                <a:endParaRPr lang="en-US" altLang="zh-CN" sz="2400">
                  <a:latin typeface="Times New Roman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Times New Roman" pitchFamily="18" charset="0"/>
                </a:endParaRPr>
              </a:p>
            </p:txBody>
          </p:sp>
          <p:sp>
            <p:nvSpPr>
              <p:cNvPr id="55" name="Rectangle 59"/>
              <p:cNvSpPr>
                <a:spLocks noChangeArrowheads="1"/>
              </p:cNvSpPr>
              <p:nvPr/>
            </p:nvSpPr>
            <p:spPr bwMode="auto">
              <a:xfrm>
                <a:off x="0" y="884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Group 60"/>
            <p:cNvGrpSpPr>
              <a:grpSpLocks/>
            </p:cNvGrpSpPr>
            <p:nvPr/>
          </p:nvGrpSpPr>
          <p:grpSpPr bwMode="auto">
            <a:xfrm>
              <a:off x="2275" y="2289"/>
              <a:ext cx="1502" cy="281"/>
              <a:chOff x="1222" y="884"/>
              <a:chExt cx="1222" cy="442"/>
            </a:xfrm>
          </p:grpSpPr>
          <p:sp>
            <p:nvSpPr>
              <p:cNvPr id="52" name="Rectangle 61"/>
              <p:cNvSpPr>
                <a:spLocks noChangeArrowheads="1"/>
              </p:cNvSpPr>
              <p:nvPr/>
            </p:nvSpPr>
            <p:spPr bwMode="auto">
              <a:xfrm>
                <a:off x="1265" y="884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Times New Roman" pitchFamily="18" charset="0"/>
                </a:endParaRP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solidFill>
                    <a:srgbClr val="FFFF00"/>
                  </a:solidFill>
                  <a:latin typeface="宋体" pitchFamily="2" charset="-122"/>
                  <a:sym typeface="Wingdings 2" pitchFamily="18" charset="2"/>
                </a:endParaRPr>
              </a:p>
            </p:txBody>
          </p:sp>
          <p:sp>
            <p:nvSpPr>
              <p:cNvPr id="53" name="Rectangle 62"/>
              <p:cNvSpPr>
                <a:spLocks noChangeArrowheads="1"/>
              </p:cNvSpPr>
              <p:nvPr/>
            </p:nvSpPr>
            <p:spPr bwMode="auto">
              <a:xfrm>
                <a:off x="1222" y="884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Group 63"/>
            <p:cNvGrpSpPr>
              <a:grpSpLocks/>
            </p:cNvGrpSpPr>
            <p:nvPr/>
          </p:nvGrpSpPr>
          <p:grpSpPr bwMode="auto">
            <a:xfrm>
              <a:off x="3777" y="2289"/>
              <a:ext cx="1503" cy="281"/>
              <a:chOff x="2444" y="884"/>
              <a:chExt cx="1222" cy="442"/>
            </a:xfrm>
          </p:grpSpPr>
          <p:sp>
            <p:nvSpPr>
              <p:cNvPr id="50" name="Rectangle 64"/>
              <p:cNvSpPr>
                <a:spLocks noChangeArrowheads="1"/>
              </p:cNvSpPr>
              <p:nvPr/>
            </p:nvSpPr>
            <p:spPr bwMode="auto">
              <a:xfrm>
                <a:off x="2487" y="884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solidFill>
                    <a:srgbClr val="FFFF00"/>
                  </a:solidFill>
                  <a:latin typeface="宋体" pitchFamily="2" charset="-122"/>
                </a:endParaRP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solidFill>
                    <a:srgbClr val="FFFF00"/>
                  </a:solidFill>
                  <a:latin typeface="宋体" pitchFamily="2" charset="-122"/>
                  <a:sym typeface="Wingdings 2" pitchFamily="18" charset="2"/>
                </a:endParaRPr>
              </a:p>
            </p:txBody>
          </p:sp>
          <p:sp>
            <p:nvSpPr>
              <p:cNvPr id="51" name="Rectangle 65"/>
              <p:cNvSpPr>
                <a:spLocks noChangeArrowheads="1"/>
              </p:cNvSpPr>
              <p:nvPr/>
            </p:nvSpPr>
            <p:spPr bwMode="auto">
              <a:xfrm>
                <a:off x="2444" y="884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Group 66"/>
            <p:cNvGrpSpPr>
              <a:grpSpLocks/>
            </p:cNvGrpSpPr>
            <p:nvPr/>
          </p:nvGrpSpPr>
          <p:grpSpPr bwMode="auto">
            <a:xfrm>
              <a:off x="772" y="2570"/>
              <a:ext cx="1503" cy="378"/>
              <a:chOff x="0" y="1326"/>
              <a:chExt cx="1222" cy="596"/>
            </a:xfrm>
          </p:grpSpPr>
          <p:sp>
            <p:nvSpPr>
              <p:cNvPr id="48" name="Rectangle 67"/>
              <p:cNvSpPr>
                <a:spLocks noChangeArrowheads="1"/>
              </p:cNvSpPr>
              <p:nvPr/>
            </p:nvSpPr>
            <p:spPr bwMode="auto">
              <a:xfrm>
                <a:off x="43" y="1326"/>
                <a:ext cx="1136" cy="596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Times New Roman" pitchFamily="18" charset="0"/>
                </a:endParaRPr>
              </a:p>
            </p:txBody>
          </p:sp>
          <p:sp>
            <p:nvSpPr>
              <p:cNvPr id="49" name="Rectangle 68"/>
              <p:cNvSpPr>
                <a:spLocks noChangeArrowheads="1"/>
              </p:cNvSpPr>
              <p:nvPr/>
            </p:nvSpPr>
            <p:spPr bwMode="auto">
              <a:xfrm>
                <a:off x="0" y="1326"/>
                <a:ext cx="1222" cy="596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" name="Group 69"/>
            <p:cNvGrpSpPr>
              <a:grpSpLocks/>
            </p:cNvGrpSpPr>
            <p:nvPr/>
          </p:nvGrpSpPr>
          <p:grpSpPr bwMode="auto">
            <a:xfrm>
              <a:off x="3777" y="2570"/>
              <a:ext cx="1503" cy="378"/>
              <a:chOff x="2444" y="1326"/>
              <a:chExt cx="1222" cy="596"/>
            </a:xfrm>
          </p:grpSpPr>
          <p:sp>
            <p:nvSpPr>
              <p:cNvPr id="46" name="Rectangle 70"/>
              <p:cNvSpPr>
                <a:spLocks noChangeArrowheads="1"/>
              </p:cNvSpPr>
              <p:nvPr/>
            </p:nvSpPr>
            <p:spPr bwMode="auto">
              <a:xfrm>
                <a:off x="2487" y="1326"/>
                <a:ext cx="1136" cy="596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Times New Roman" pitchFamily="18" charset="0"/>
                </a:endParaRP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solidFill>
                    <a:srgbClr val="FFFF00"/>
                  </a:solidFill>
                  <a:latin typeface="宋体" pitchFamily="2" charset="-122"/>
                  <a:sym typeface="Wingdings 2" pitchFamily="18" charset="2"/>
                </a:endParaRPr>
              </a:p>
            </p:txBody>
          </p:sp>
          <p:sp>
            <p:nvSpPr>
              <p:cNvPr id="47" name="Rectangle 71"/>
              <p:cNvSpPr>
                <a:spLocks noChangeArrowheads="1"/>
              </p:cNvSpPr>
              <p:nvPr/>
            </p:nvSpPr>
            <p:spPr bwMode="auto">
              <a:xfrm>
                <a:off x="2444" y="1326"/>
                <a:ext cx="1222" cy="596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" name="Group 72"/>
            <p:cNvGrpSpPr>
              <a:grpSpLocks/>
            </p:cNvGrpSpPr>
            <p:nvPr/>
          </p:nvGrpSpPr>
          <p:grpSpPr bwMode="auto">
            <a:xfrm>
              <a:off x="772" y="2948"/>
              <a:ext cx="1503" cy="281"/>
              <a:chOff x="0" y="1922"/>
              <a:chExt cx="1222" cy="442"/>
            </a:xfrm>
          </p:grpSpPr>
          <p:sp>
            <p:nvSpPr>
              <p:cNvPr id="44" name="Rectangle 73"/>
              <p:cNvSpPr>
                <a:spLocks noChangeArrowheads="1"/>
              </p:cNvSpPr>
              <p:nvPr/>
            </p:nvSpPr>
            <p:spPr bwMode="auto">
              <a:xfrm>
                <a:off x="43" y="1922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400">
                    <a:latin typeface="Times New Roman" pitchFamily="18" charset="0"/>
                  </a:rPr>
                  <a:t>老式多模光纤</a:t>
                </a:r>
                <a:endParaRPr lang="en-US" altLang="zh-CN" sz="2400">
                  <a:latin typeface="Times New Roman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Times New Roman" pitchFamily="18" charset="0"/>
                </a:endParaRPr>
              </a:p>
            </p:txBody>
          </p:sp>
          <p:sp>
            <p:nvSpPr>
              <p:cNvPr id="45" name="Rectangle 74"/>
              <p:cNvSpPr>
                <a:spLocks noChangeArrowheads="1"/>
              </p:cNvSpPr>
              <p:nvPr/>
            </p:nvSpPr>
            <p:spPr bwMode="auto">
              <a:xfrm>
                <a:off x="0" y="1922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" name="Group 75"/>
            <p:cNvGrpSpPr>
              <a:grpSpLocks/>
            </p:cNvGrpSpPr>
            <p:nvPr/>
          </p:nvGrpSpPr>
          <p:grpSpPr bwMode="auto">
            <a:xfrm>
              <a:off x="2275" y="2948"/>
              <a:ext cx="1502" cy="281"/>
              <a:chOff x="1222" y="1922"/>
              <a:chExt cx="1222" cy="442"/>
            </a:xfrm>
          </p:grpSpPr>
          <p:sp>
            <p:nvSpPr>
              <p:cNvPr id="42" name="Rectangle 76"/>
              <p:cNvSpPr>
                <a:spLocks noChangeArrowheads="1"/>
              </p:cNvSpPr>
              <p:nvPr/>
            </p:nvSpPr>
            <p:spPr bwMode="auto">
              <a:xfrm>
                <a:off x="1265" y="1922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Times New Roman" pitchFamily="18" charset="0"/>
                </a:endParaRP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solidFill>
                    <a:srgbClr val="FFFF00"/>
                  </a:solidFill>
                  <a:latin typeface="宋体" pitchFamily="2" charset="-122"/>
                  <a:sym typeface="Wingdings 2" pitchFamily="18" charset="2"/>
                </a:endParaRPr>
              </a:p>
            </p:txBody>
          </p:sp>
          <p:sp>
            <p:nvSpPr>
              <p:cNvPr id="43" name="Rectangle 77"/>
              <p:cNvSpPr>
                <a:spLocks noChangeArrowheads="1"/>
              </p:cNvSpPr>
              <p:nvPr/>
            </p:nvSpPr>
            <p:spPr bwMode="auto">
              <a:xfrm>
                <a:off x="1222" y="1922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" name="Group 78"/>
            <p:cNvGrpSpPr>
              <a:grpSpLocks/>
            </p:cNvGrpSpPr>
            <p:nvPr/>
          </p:nvGrpSpPr>
          <p:grpSpPr bwMode="auto">
            <a:xfrm>
              <a:off x="3777" y="2948"/>
              <a:ext cx="1503" cy="281"/>
              <a:chOff x="2444" y="1922"/>
              <a:chExt cx="1222" cy="442"/>
            </a:xfrm>
          </p:grpSpPr>
          <p:sp>
            <p:nvSpPr>
              <p:cNvPr id="40" name="Rectangle 79"/>
              <p:cNvSpPr>
                <a:spLocks noChangeArrowheads="1"/>
              </p:cNvSpPr>
              <p:nvPr/>
            </p:nvSpPr>
            <p:spPr bwMode="auto">
              <a:xfrm>
                <a:off x="2487" y="1922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Times New Roman" pitchFamily="18" charset="0"/>
                </a:endParaRP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solidFill>
                    <a:srgbClr val="FFFF00"/>
                  </a:solidFill>
                  <a:latin typeface="宋体" pitchFamily="2" charset="-122"/>
                  <a:sym typeface="Wingdings 2" pitchFamily="18" charset="2"/>
                </a:endParaRPr>
              </a:p>
            </p:txBody>
          </p:sp>
          <p:sp>
            <p:nvSpPr>
              <p:cNvPr id="41" name="Rectangle 80"/>
              <p:cNvSpPr>
                <a:spLocks noChangeArrowheads="1"/>
              </p:cNvSpPr>
              <p:nvPr/>
            </p:nvSpPr>
            <p:spPr bwMode="auto">
              <a:xfrm>
                <a:off x="2444" y="1922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" name="Rectangle 99"/>
            <p:cNvSpPr>
              <a:spLocks noChangeArrowheads="1"/>
            </p:cNvSpPr>
            <p:nvPr/>
          </p:nvSpPr>
          <p:spPr bwMode="auto">
            <a:xfrm>
              <a:off x="2908" y="2677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>
                <a:latin typeface="宋体" pitchFamily="2" charset="-122"/>
                <a:sym typeface="Wingdings 2" pitchFamily="18" charset="2"/>
              </a:endParaRPr>
            </a:p>
          </p:txBody>
        </p:sp>
        <p:sp>
          <p:nvSpPr>
            <p:cNvPr id="23" name="Rectangle 100"/>
            <p:cNvSpPr>
              <a:spLocks noChangeArrowheads="1"/>
            </p:cNvSpPr>
            <p:nvPr/>
          </p:nvSpPr>
          <p:spPr bwMode="auto">
            <a:xfrm>
              <a:off x="4320" y="1929"/>
              <a:ext cx="4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>
                <a:latin typeface="宋体" pitchFamily="2" charset="-122"/>
                <a:sym typeface="Wingdings 2" pitchFamily="18" charset="2"/>
              </a:endParaRPr>
            </a:p>
          </p:txBody>
        </p:sp>
        <p:sp>
          <p:nvSpPr>
            <p:cNvPr id="24" name="Rectangle 101"/>
            <p:cNvSpPr>
              <a:spLocks noChangeArrowheads="1"/>
            </p:cNvSpPr>
            <p:nvPr/>
          </p:nvSpPr>
          <p:spPr bwMode="auto">
            <a:xfrm>
              <a:off x="4320" y="2217"/>
              <a:ext cx="4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>
                <a:latin typeface="宋体" pitchFamily="2" charset="-122"/>
                <a:sym typeface="Wingdings 2" pitchFamily="18" charset="2"/>
              </a:endParaRPr>
            </a:p>
          </p:txBody>
        </p:sp>
        <p:sp>
          <p:nvSpPr>
            <p:cNvPr id="25" name="Rectangle 102"/>
            <p:cNvSpPr>
              <a:spLocks noChangeArrowheads="1"/>
            </p:cNvSpPr>
            <p:nvPr/>
          </p:nvSpPr>
          <p:spPr bwMode="auto">
            <a:xfrm>
              <a:off x="4320" y="2601"/>
              <a:ext cx="4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>
                <a:latin typeface="宋体" pitchFamily="2" charset="-122"/>
                <a:sym typeface="Wingdings 2" pitchFamily="18" charset="2"/>
              </a:endParaRPr>
            </a:p>
          </p:txBody>
        </p:sp>
        <p:sp>
          <p:nvSpPr>
            <p:cNvPr id="26" name="Rectangle 103"/>
            <p:cNvSpPr>
              <a:spLocks noChangeArrowheads="1"/>
            </p:cNvSpPr>
            <p:nvPr/>
          </p:nvSpPr>
          <p:spPr bwMode="auto">
            <a:xfrm>
              <a:off x="4320" y="2880"/>
              <a:ext cx="4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>
                <a:latin typeface="宋体" pitchFamily="2" charset="-122"/>
                <a:sym typeface="Wingdings 2" pitchFamily="18" charset="2"/>
              </a:endParaRPr>
            </a:p>
          </p:txBody>
        </p:sp>
        <p:sp>
          <p:nvSpPr>
            <p:cNvPr id="27" name="Rectangle 104"/>
            <p:cNvSpPr>
              <a:spLocks noChangeArrowheads="1"/>
            </p:cNvSpPr>
            <p:nvPr/>
          </p:nvSpPr>
          <p:spPr bwMode="auto">
            <a:xfrm>
              <a:off x="2784" y="1920"/>
              <a:ext cx="4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>
                <a:latin typeface="宋体" pitchFamily="2" charset="-122"/>
                <a:sym typeface="Wingdings 2" pitchFamily="18" charset="2"/>
              </a:endParaRPr>
            </a:p>
          </p:txBody>
        </p:sp>
        <p:sp>
          <p:nvSpPr>
            <p:cNvPr id="28" name="Rectangle 105"/>
            <p:cNvSpPr>
              <a:spLocks noChangeArrowheads="1"/>
            </p:cNvSpPr>
            <p:nvPr/>
          </p:nvSpPr>
          <p:spPr bwMode="auto">
            <a:xfrm>
              <a:off x="2784" y="2208"/>
              <a:ext cx="4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>
                <a:latin typeface="宋体" pitchFamily="2" charset="-122"/>
                <a:sym typeface="Wingdings 2" pitchFamily="18" charset="2"/>
              </a:endParaRPr>
            </a:p>
          </p:txBody>
        </p:sp>
        <p:sp>
          <p:nvSpPr>
            <p:cNvPr id="29" name="Rectangle 108"/>
            <p:cNvSpPr>
              <a:spLocks noChangeArrowheads="1"/>
            </p:cNvSpPr>
            <p:nvPr/>
          </p:nvSpPr>
          <p:spPr bwMode="auto">
            <a:xfrm>
              <a:off x="2784" y="3168"/>
              <a:ext cx="4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>
                <a:latin typeface="宋体" pitchFamily="2" charset="-122"/>
                <a:sym typeface="Wingdings 2" pitchFamily="18" charset="2"/>
              </a:endParaRPr>
            </a:p>
          </p:txBody>
        </p:sp>
        <p:sp>
          <p:nvSpPr>
            <p:cNvPr id="30" name="Rectangle 109"/>
            <p:cNvSpPr>
              <a:spLocks noChangeArrowheads="1"/>
            </p:cNvSpPr>
            <p:nvPr/>
          </p:nvSpPr>
          <p:spPr bwMode="auto">
            <a:xfrm>
              <a:off x="4444" y="3292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>
                <a:latin typeface="宋体" pitchFamily="2" charset="-122"/>
                <a:sym typeface="Wingdings 2" pitchFamily="18" charset="2"/>
              </a:endParaRPr>
            </a:p>
          </p:txBody>
        </p:sp>
        <p:sp>
          <p:nvSpPr>
            <p:cNvPr id="31" name="Text Box 111"/>
            <p:cNvSpPr txBox="1">
              <a:spLocks noChangeArrowheads="1"/>
            </p:cNvSpPr>
            <p:nvPr/>
          </p:nvSpPr>
          <p:spPr bwMode="auto">
            <a:xfrm>
              <a:off x="816" y="2592"/>
              <a:ext cx="18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lang="zh-CN" altLang="en-US" sz="2400">
                  <a:latin typeface="Times New Roman" pitchFamily="18" charset="0"/>
                </a:rPr>
                <a:t>多模(美国）</a:t>
              </a:r>
              <a:endParaRPr lang="en-US" altLang="zh-CN" sz="2400">
                <a:latin typeface="Times New Roman" pitchFamily="18" charset="0"/>
              </a:endParaRPr>
            </a:p>
          </p:txBody>
        </p:sp>
        <p:sp>
          <p:nvSpPr>
            <p:cNvPr id="32" name="Rectangle 115"/>
            <p:cNvSpPr>
              <a:spLocks noChangeArrowheads="1"/>
            </p:cNvSpPr>
            <p:nvPr/>
          </p:nvSpPr>
          <p:spPr bwMode="auto">
            <a:xfrm>
              <a:off x="2400" y="2016"/>
              <a:ext cx="3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lang="zh-CN" altLang="en-US" sz="2400">
                  <a:latin typeface="Times New Roman" pitchFamily="18" charset="0"/>
                </a:rPr>
                <a:t>8/9</a:t>
              </a:r>
            </a:p>
          </p:txBody>
        </p:sp>
        <p:sp>
          <p:nvSpPr>
            <p:cNvPr id="33" name="Rectangle 116"/>
            <p:cNvSpPr>
              <a:spLocks noChangeArrowheads="1"/>
            </p:cNvSpPr>
            <p:nvPr/>
          </p:nvSpPr>
          <p:spPr bwMode="auto">
            <a:xfrm>
              <a:off x="2426" y="2256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lang="zh-CN" altLang="en-US" sz="2400">
                  <a:latin typeface="Times New Roman" pitchFamily="18" charset="0"/>
                </a:rPr>
                <a:t>50</a:t>
              </a:r>
            </a:p>
          </p:txBody>
        </p:sp>
        <p:sp>
          <p:nvSpPr>
            <p:cNvPr id="34" name="Rectangle 117"/>
            <p:cNvSpPr>
              <a:spLocks noChangeArrowheads="1"/>
            </p:cNvSpPr>
            <p:nvPr/>
          </p:nvSpPr>
          <p:spPr bwMode="auto">
            <a:xfrm>
              <a:off x="2354" y="2592"/>
              <a:ext cx="45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lang="zh-CN" altLang="en-US" sz="2400">
                  <a:latin typeface="Times New Roman" pitchFamily="18" charset="0"/>
                </a:rPr>
                <a:t>62.5</a:t>
              </a:r>
            </a:p>
          </p:txBody>
        </p:sp>
        <p:sp>
          <p:nvSpPr>
            <p:cNvPr id="35" name="Rectangle 119"/>
            <p:cNvSpPr>
              <a:spLocks noChangeArrowheads="1"/>
            </p:cNvSpPr>
            <p:nvPr/>
          </p:nvSpPr>
          <p:spPr bwMode="auto">
            <a:xfrm>
              <a:off x="2378" y="2928"/>
              <a:ext cx="4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lang="zh-CN" altLang="en-US" sz="2400">
                  <a:latin typeface="Times New Roman" pitchFamily="18" charset="0"/>
                </a:rPr>
                <a:t>100</a:t>
              </a:r>
            </a:p>
          </p:txBody>
        </p:sp>
        <p:sp>
          <p:nvSpPr>
            <p:cNvPr id="36" name="Rectangle 120"/>
            <p:cNvSpPr>
              <a:spLocks noChangeArrowheads="1"/>
            </p:cNvSpPr>
            <p:nvPr/>
          </p:nvSpPr>
          <p:spPr bwMode="auto">
            <a:xfrm>
              <a:off x="3744" y="2016"/>
              <a:ext cx="4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lang="zh-CN" altLang="en-US" sz="2400">
                  <a:latin typeface="Times New Roman" pitchFamily="18" charset="0"/>
                </a:rPr>
                <a:t>125</a:t>
              </a:r>
            </a:p>
          </p:txBody>
        </p:sp>
        <p:sp>
          <p:nvSpPr>
            <p:cNvPr id="37" name="Rectangle 121"/>
            <p:cNvSpPr>
              <a:spLocks noChangeArrowheads="1"/>
            </p:cNvSpPr>
            <p:nvPr/>
          </p:nvSpPr>
          <p:spPr bwMode="auto">
            <a:xfrm>
              <a:off x="3744" y="2256"/>
              <a:ext cx="4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lang="zh-CN" altLang="en-US" sz="2400">
                  <a:latin typeface="Times New Roman" pitchFamily="18" charset="0"/>
                </a:rPr>
                <a:t>125</a:t>
              </a:r>
            </a:p>
          </p:txBody>
        </p:sp>
        <p:sp>
          <p:nvSpPr>
            <p:cNvPr id="38" name="Rectangle 122"/>
            <p:cNvSpPr>
              <a:spLocks noChangeArrowheads="1"/>
            </p:cNvSpPr>
            <p:nvPr/>
          </p:nvSpPr>
          <p:spPr bwMode="auto">
            <a:xfrm>
              <a:off x="3744" y="2640"/>
              <a:ext cx="4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lang="zh-CN" altLang="en-US" sz="2400">
                  <a:latin typeface="Times New Roman" pitchFamily="18" charset="0"/>
                </a:rPr>
                <a:t>125</a:t>
              </a:r>
            </a:p>
          </p:txBody>
        </p:sp>
        <p:sp>
          <p:nvSpPr>
            <p:cNvPr id="39" name="Rectangle 123"/>
            <p:cNvSpPr>
              <a:spLocks noChangeArrowheads="1"/>
            </p:cNvSpPr>
            <p:nvPr/>
          </p:nvSpPr>
          <p:spPr bwMode="auto">
            <a:xfrm>
              <a:off x="3744" y="2928"/>
              <a:ext cx="4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lang="zh-CN" altLang="en-US" sz="2400">
                  <a:latin typeface="Times New Roman" pitchFamily="18" charset="0"/>
                </a:rPr>
                <a:t>140</a:t>
              </a:r>
            </a:p>
          </p:txBody>
        </p:sp>
      </p:grpSp>
      <p:sp>
        <p:nvSpPr>
          <p:cNvPr id="68" name="Text Box 17"/>
          <p:cNvSpPr txBox="1">
            <a:spLocks noChangeArrowheads="1"/>
          </p:cNvSpPr>
          <p:nvPr/>
        </p:nvSpPr>
        <p:spPr bwMode="gray">
          <a:xfrm>
            <a:off x="571472" y="1471602"/>
            <a:ext cx="314327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2" action="ppaction://hlinksldjump"/>
              </a:rPr>
              <a:t>光纤布线系列产品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2" action="ppaction://hlinksldjump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1643050"/>
            <a:ext cx="7786687" cy="3985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base">
              <a:lnSpc>
                <a:spcPct val="150000"/>
              </a:lnSpc>
              <a:defRPr/>
            </a:pPr>
            <a:r>
              <a:rPr lang="en-US" altLang="zh-CN" sz="2400" dirty="0">
                <a:latin typeface="+mj-ea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+mj-ea"/>
                <a:ea typeface="微软雅黑" pitchFamily="34" charset="-122"/>
              </a:rPr>
              <a:t>     </a:t>
            </a:r>
            <a:r>
              <a:rPr lang="en-US" altLang="zh-CN" dirty="0" smtClean="0">
                <a:latin typeface="+mj-ea"/>
                <a:ea typeface="+mj-ea"/>
              </a:rPr>
              <a:t>6</a:t>
            </a:r>
            <a:r>
              <a:rPr lang="zh-CN" altLang="en-US" dirty="0" smtClean="0">
                <a:latin typeface="+mj-ea"/>
                <a:ea typeface="+mj-ea"/>
              </a:rPr>
              <a:t>类综合布线产品是指用于传输千兆以太网的物理层介质之一，它使用铜作为基本的传输介质，其物理带宽定义为</a:t>
            </a:r>
            <a:r>
              <a:rPr lang="en-US" altLang="zh-CN" dirty="0" smtClean="0">
                <a:latin typeface="+mj-ea"/>
                <a:ea typeface="+mj-ea"/>
              </a:rPr>
              <a:t>250MHz</a:t>
            </a:r>
            <a:r>
              <a:rPr lang="zh-CN" altLang="en-US" dirty="0" smtClean="0">
                <a:latin typeface="+mj-ea"/>
                <a:ea typeface="+mj-ea"/>
              </a:rPr>
              <a:t>，远远低于光纤的带宽值。但是，由于光纤接口设备昂贵，使双绞线传输技术仍然走俏。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而在</a:t>
            </a:r>
            <a:r>
              <a:rPr lang="en-US" altLang="zh-CN" dirty="0" smtClean="0">
                <a:latin typeface="+mn-ea"/>
                <a:ea typeface="+mn-ea"/>
              </a:rPr>
              <a:t>2010</a:t>
            </a:r>
            <a:r>
              <a:rPr lang="zh-CN" altLang="en-US" dirty="0" smtClean="0">
                <a:latin typeface="+mn-ea"/>
                <a:ea typeface="+mn-ea"/>
              </a:rPr>
              <a:t>年底，唯康</a:t>
            </a:r>
            <a:r>
              <a:rPr lang="zh-CN" altLang="en-US" dirty="0" smtClean="0">
                <a:latin typeface="+mn-ea"/>
              </a:rPr>
              <a:t>新一代综合布线接插件产品</a:t>
            </a:r>
            <a:r>
              <a:rPr lang="zh-CN" altLang="en-US" dirty="0" smtClean="0">
                <a:latin typeface="+mn-ea"/>
                <a:ea typeface="+mn-ea"/>
              </a:rPr>
              <a:t>上市，新产品在</a:t>
            </a:r>
            <a:r>
              <a:rPr lang="zh-CN" altLang="en-US" dirty="0">
                <a:latin typeface="+mn-ea"/>
                <a:ea typeface="+mn-ea"/>
              </a:rPr>
              <a:t>多个地方进行改进，提高了兼容性、实用性，性能稳定性。使</a:t>
            </a:r>
            <a:r>
              <a:rPr lang="en-US" altLang="zh-CN" dirty="0">
                <a:latin typeface="+mn-ea"/>
                <a:ea typeface="+mn-ea"/>
              </a:rPr>
              <a:t>VCOM</a:t>
            </a:r>
            <a:r>
              <a:rPr lang="zh-CN" altLang="en-US" dirty="0">
                <a:latin typeface="+mn-ea"/>
                <a:ea typeface="+mn-ea"/>
              </a:rPr>
              <a:t>的综合布线产品与国内主流品牌完全站的一个水平线上</a:t>
            </a:r>
            <a:r>
              <a:rPr lang="zh-CN" altLang="en-US" dirty="0" smtClean="0">
                <a:latin typeface="+mn-ea"/>
                <a:ea typeface="+mn-ea"/>
              </a:rPr>
              <a:t>。</a:t>
            </a:r>
            <a:endParaRPr lang="en-US" altLang="zh-CN" dirty="0">
              <a:latin typeface="+mn-ea"/>
              <a:ea typeface="+mn-ea"/>
            </a:endParaRPr>
          </a:p>
          <a:p>
            <a:pPr fontAlgn="base">
              <a:defRPr/>
            </a:pP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ctr" fontAlgn="base">
              <a:defRPr/>
            </a:pP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ctr" fontAlgn="base">
              <a:defRPr/>
            </a:pP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47139" name="Picture 8" descr="CAT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75" y="4572000"/>
            <a:ext cx="194468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7140" name="Picture 9" descr="FT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4572000"/>
            <a:ext cx="1914525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7141" name="Picture 6" descr="IMG_129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25" y="4500563"/>
            <a:ext cx="200025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7"/>
          <p:cNvSpPr txBox="1">
            <a:spLocks noChangeArrowheads="1"/>
          </p:cNvSpPr>
          <p:nvPr/>
        </p:nvSpPr>
        <p:spPr bwMode="gray">
          <a:xfrm>
            <a:off x="2071670" y="1142984"/>
            <a:ext cx="5122862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5" action="ppaction://hlinksldjump"/>
              </a:rPr>
              <a:t>六 类 布 线 系 统</a:t>
            </a:r>
            <a:endParaRPr lang="zh-CN" altLang="en-US" sz="32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5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071538" y="2071678"/>
            <a:ext cx="33591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lang="zh-CN" altLang="en-US" sz="2400" b="1" dirty="0">
                <a:latin typeface="方正隶变简体" pitchFamily="65" charset="-122"/>
                <a:ea typeface="方正隶变简体" pitchFamily="65" charset="-122"/>
              </a:rPr>
              <a:t>光缆的带宽（含义）</a:t>
            </a:r>
            <a:endParaRPr lang="en-US" altLang="zh-CN" sz="2400" b="1" dirty="0">
              <a:latin typeface="方正隶变简体" pitchFamily="65" charset="-122"/>
              <a:ea typeface="方正隶变简体" pitchFamily="65" charset="-122"/>
            </a:endParaRPr>
          </a:p>
        </p:txBody>
      </p:sp>
      <p:grpSp>
        <p:nvGrpSpPr>
          <p:cNvPr id="3" name="Group 68"/>
          <p:cNvGrpSpPr>
            <a:grpSpLocks/>
          </p:cNvGrpSpPr>
          <p:nvPr/>
        </p:nvGrpSpPr>
        <p:grpSpPr bwMode="auto">
          <a:xfrm>
            <a:off x="1143000" y="2851150"/>
            <a:ext cx="7156450" cy="2940050"/>
            <a:chOff x="772" y="2036"/>
            <a:chExt cx="4508" cy="1852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772" y="2036"/>
              <a:ext cx="1503" cy="281"/>
              <a:chOff x="0" y="0"/>
              <a:chExt cx="1222" cy="442"/>
            </a:xfrm>
          </p:grpSpPr>
          <p:sp>
            <p:nvSpPr>
              <p:cNvPr id="61" name="Rectangle 9"/>
              <p:cNvSpPr>
                <a:spLocks noChangeArrowheads="1"/>
              </p:cNvSpPr>
              <p:nvPr/>
            </p:nvSpPr>
            <p:spPr bwMode="auto">
              <a:xfrm>
                <a:off x="43" y="0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400">
                    <a:latin typeface="Times New Roman" pitchFamily="18" charset="0"/>
                  </a:rPr>
                  <a:t> </a:t>
                </a: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Times New Roman" pitchFamily="18" charset="0"/>
                </a:endParaRPr>
              </a:p>
            </p:txBody>
          </p:sp>
          <p:sp>
            <p:nvSpPr>
              <p:cNvPr id="62" name="Rectangle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2275" y="2036"/>
              <a:ext cx="1502" cy="281"/>
              <a:chOff x="1222" y="0"/>
              <a:chExt cx="1222" cy="442"/>
            </a:xfrm>
          </p:grpSpPr>
          <p:sp>
            <p:nvSpPr>
              <p:cNvPr id="59" name="Rectangle 12"/>
              <p:cNvSpPr>
                <a:spLocks noChangeArrowheads="1"/>
              </p:cNvSpPr>
              <p:nvPr/>
            </p:nvSpPr>
            <p:spPr bwMode="auto">
              <a:xfrm>
                <a:off x="1265" y="0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800">
                    <a:latin typeface="Times New Roman" pitchFamily="18" charset="0"/>
                  </a:rPr>
                  <a:t>单模光缆</a:t>
                </a: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宋体" pitchFamily="2" charset="-122"/>
                </a:endParaRPr>
              </a:p>
            </p:txBody>
          </p:sp>
          <p:sp>
            <p:nvSpPr>
              <p:cNvPr id="60" name="Rectangle 13"/>
              <p:cNvSpPr>
                <a:spLocks noChangeArrowheads="1"/>
              </p:cNvSpPr>
              <p:nvPr/>
            </p:nvSpPr>
            <p:spPr bwMode="auto">
              <a:xfrm>
                <a:off x="1222" y="0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Group 14"/>
            <p:cNvGrpSpPr>
              <a:grpSpLocks/>
            </p:cNvGrpSpPr>
            <p:nvPr/>
          </p:nvGrpSpPr>
          <p:grpSpPr bwMode="auto">
            <a:xfrm>
              <a:off x="3777" y="2036"/>
              <a:ext cx="1503" cy="281"/>
              <a:chOff x="2444" y="0"/>
              <a:chExt cx="1222" cy="442"/>
            </a:xfrm>
          </p:grpSpPr>
          <p:sp>
            <p:nvSpPr>
              <p:cNvPr id="57" name="Rectangle 15"/>
              <p:cNvSpPr>
                <a:spLocks noChangeArrowheads="1"/>
              </p:cNvSpPr>
              <p:nvPr/>
            </p:nvSpPr>
            <p:spPr bwMode="auto">
              <a:xfrm>
                <a:off x="2487" y="0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800">
                    <a:latin typeface="Times New Roman" pitchFamily="18" charset="0"/>
                  </a:rPr>
                  <a:t>多模光缆</a:t>
                </a:r>
              </a:p>
            </p:txBody>
          </p:sp>
          <p:sp>
            <p:nvSpPr>
              <p:cNvPr id="58" name="Rectangle 16"/>
              <p:cNvSpPr>
                <a:spLocks noChangeArrowheads="1"/>
              </p:cNvSpPr>
              <p:nvPr/>
            </p:nvSpPr>
            <p:spPr bwMode="auto">
              <a:xfrm>
                <a:off x="2444" y="0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Group 17"/>
            <p:cNvGrpSpPr>
              <a:grpSpLocks/>
            </p:cNvGrpSpPr>
            <p:nvPr/>
          </p:nvGrpSpPr>
          <p:grpSpPr bwMode="auto">
            <a:xfrm>
              <a:off x="772" y="2317"/>
              <a:ext cx="1503" cy="280"/>
              <a:chOff x="0" y="442"/>
              <a:chExt cx="1222" cy="442"/>
            </a:xfrm>
          </p:grpSpPr>
          <p:sp>
            <p:nvSpPr>
              <p:cNvPr id="55" name="Rectangle 18"/>
              <p:cNvSpPr>
                <a:spLocks noChangeArrowheads="1"/>
              </p:cNvSpPr>
              <p:nvPr/>
            </p:nvSpPr>
            <p:spPr bwMode="auto">
              <a:xfrm>
                <a:off x="43" y="442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>
                    <a:latin typeface="Times New Roman" pitchFamily="18" charset="0"/>
                  </a:rPr>
                  <a:t>Core/Cladding</a:t>
                </a:r>
                <a:endParaRPr lang="zh-CN" altLang="en-US" sz="2400">
                  <a:latin typeface="Times New Roman" pitchFamily="18" charset="0"/>
                </a:endParaRPr>
              </a:p>
            </p:txBody>
          </p:sp>
          <p:sp>
            <p:nvSpPr>
              <p:cNvPr id="56" name="Rectangle 19"/>
              <p:cNvSpPr>
                <a:spLocks noChangeArrowheads="1"/>
              </p:cNvSpPr>
              <p:nvPr/>
            </p:nvSpPr>
            <p:spPr bwMode="auto">
              <a:xfrm>
                <a:off x="0" y="442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Group 20"/>
            <p:cNvGrpSpPr>
              <a:grpSpLocks/>
            </p:cNvGrpSpPr>
            <p:nvPr/>
          </p:nvGrpSpPr>
          <p:grpSpPr bwMode="auto">
            <a:xfrm>
              <a:off x="2275" y="2317"/>
              <a:ext cx="1502" cy="280"/>
              <a:chOff x="1222" y="442"/>
              <a:chExt cx="1222" cy="442"/>
            </a:xfrm>
          </p:grpSpPr>
          <p:sp>
            <p:nvSpPr>
              <p:cNvPr id="53" name="Rectangle 21"/>
              <p:cNvSpPr>
                <a:spLocks noChangeArrowheads="1"/>
              </p:cNvSpPr>
              <p:nvPr/>
            </p:nvSpPr>
            <p:spPr bwMode="auto">
              <a:xfrm>
                <a:off x="1265" y="442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Times New Roman" pitchFamily="18" charset="0"/>
                </a:endParaRP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solidFill>
                    <a:srgbClr val="FFFF00"/>
                  </a:solidFill>
                  <a:latin typeface="宋体" pitchFamily="2" charset="-122"/>
                  <a:sym typeface="Wingdings 2" pitchFamily="18" charset="2"/>
                </a:endParaRPr>
              </a:p>
            </p:txBody>
          </p:sp>
          <p:sp>
            <p:nvSpPr>
              <p:cNvPr id="54" name="Rectangle 22"/>
              <p:cNvSpPr>
                <a:spLocks noChangeArrowheads="1"/>
              </p:cNvSpPr>
              <p:nvPr/>
            </p:nvSpPr>
            <p:spPr bwMode="auto">
              <a:xfrm>
                <a:off x="1222" y="442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" name="Group 23"/>
            <p:cNvGrpSpPr>
              <a:grpSpLocks/>
            </p:cNvGrpSpPr>
            <p:nvPr/>
          </p:nvGrpSpPr>
          <p:grpSpPr bwMode="auto">
            <a:xfrm>
              <a:off x="3777" y="2317"/>
              <a:ext cx="1503" cy="280"/>
              <a:chOff x="2444" y="442"/>
              <a:chExt cx="1222" cy="442"/>
            </a:xfrm>
          </p:grpSpPr>
          <p:sp>
            <p:nvSpPr>
              <p:cNvPr id="51" name="Rectangle 24"/>
              <p:cNvSpPr>
                <a:spLocks noChangeArrowheads="1"/>
              </p:cNvSpPr>
              <p:nvPr/>
            </p:nvSpPr>
            <p:spPr bwMode="auto">
              <a:xfrm>
                <a:off x="2487" y="442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Times New Roman" pitchFamily="18" charset="0"/>
                </a:endParaRP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solidFill>
                    <a:srgbClr val="FFFF00"/>
                  </a:solidFill>
                  <a:latin typeface="宋体" pitchFamily="2" charset="-122"/>
                  <a:sym typeface="Wingdings 2" pitchFamily="18" charset="2"/>
                </a:endParaRPr>
              </a:p>
            </p:txBody>
          </p:sp>
          <p:sp>
            <p:nvSpPr>
              <p:cNvPr id="52" name="Rectangle 25"/>
              <p:cNvSpPr>
                <a:spLocks noChangeArrowheads="1"/>
              </p:cNvSpPr>
              <p:nvPr/>
            </p:nvSpPr>
            <p:spPr bwMode="auto">
              <a:xfrm>
                <a:off x="2444" y="442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" name="Group 26"/>
            <p:cNvGrpSpPr>
              <a:grpSpLocks/>
            </p:cNvGrpSpPr>
            <p:nvPr/>
          </p:nvGrpSpPr>
          <p:grpSpPr bwMode="auto">
            <a:xfrm>
              <a:off x="772" y="2597"/>
              <a:ext cx="1503" cy="281"/>
              <a:chOff x="0" y="884"/>
              <a:chExt cx="1222" cy="442"/>
            </a:xfrm>
          </p:grpSpPr>
          <p:sp>
            <p:nvSpPr>
              <p:cNvPr id="49" name="Rectangle 27"/>
              <p:cNvSpPr>
                <a:spLocks noChangeArrowheads="1"/>
              </p:cNvSpPr>
              <p:nvPr/>
            </p:nvSpPr>
            <p:spPr bwMode="auto">
              <a:xfrm>
                <a:off x="43" y="884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400">
                    <a:latin typeface="Times New Roman" pitchFamily="18" charset="0"/>
                  </a:rPr>
                  <a:t>光源</a:t>
                </a:r>
                <a:endParaRPr lang="en-US" altLang="zh-CN" sz="2400">
                  <a:latin typeface="Times New Roman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Times New Roman" pitchFamily="18" charset="0"/>
                </a:endParaRPr>
              </a:p>
            </p:txBody>
          </p:sp>
          <p:sp>
            <p:nvSpPr>
              <p:cNvPr id="50" name="Rectangle 28"/>
              <p:cNvSpPr>
                <a:spLocks noChangeArrowheads="1"/>
              </p:cNvSpPr>
              <p:nvPr/>
            </p:nvSpPr>
            <p:spPr bwMode="auto">
              <a:xfrm>
                <a:off x="0" y="884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Group 29"/>
            <p:cNvGrpSpPr>
              <a:grpSpLocks/>
            </p:cNvGrpSpPr>
            <p:nvPr/>
          </p:nvGrpSpPr>
          <p:grpSpPr bwMode="auto">
            <a:xfrm>
              <a:off x="2275" y="2597"/>
              <a:ext cx="1502" cy="281"/>
              <a:chOff x="1222" y="884"/>
              <a:chExt cx="1222" cy="442"/>
            </a:xfrm>
          </p:grpSpPr>
          <p:sp>
            <p:nvSpPr>
              <p:cNvPr id="47" name="Rectangle 30"/>
              <p:cNvSpPr>
                <a:spLocks noChangeArrowheads="1"/>
              </p:cNvSpPr>
              <p:nvPr/>
            </p:nvSpPr>
            <p:spPr bwMode="auto">
              <a:xfrm>
                <a:off x="1265" y="884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Times New Roman" pitchFamily="18" charset="0"/>
                </a:endParaRP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solidFill>
                    <a:srgbClr val="FFFF00"/>
                  </a:solidFill>
                  <a:latin typeface="宋体" pitchFamily="2" charset="-122"/>
                  <a:sym typeface="Wingdings 2" pitchFamily="18" charset="2"/>
                </a:endParaRPr>
              </a:p>
            </p:txBody>
          </p:sp>
          <p:sp>
            <p:nvSpPr>
              <p:cNvPr id="48" name="Rectangle 31"/>
              <p:cNvSpPr>
                <a:spLocks noChangeArrowheads="1"/>
              </p:cNvSpPr>
              <p:nvPr/>
            </p:nvSpPr>
            <p:spPr bwMode="auto">
              <a:xfrm>
                <a:off x="1222" y="884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Group 32"/>
            <p:cNvGrpSpPr>
              <a:grpSpLocks/>
            </p:cNvGrpSpPr>
            <p:nvPr/>
          </p:nvGrpSpPr>
          <p:grpSpPr bwMode="auto">
            <a:xfrm>
              <a:off x="3777" y="2597"/>
              <a:ext cx="1503" cy="281"/>
              <a:chOff x="2444" y="884"/>
              <a:chExt cx="1222" cy="442"/>
            </a:xfrm>
          </p:grpSpPr>
          <p:sp>
            <p:nvSpPr>
              <p:cNvPr id="45" name="Rectangle 33"/>
              <p:cNvSpPr>
                <a:spLocks noChangeArrowheads="1"/>
              </p:cNvSpPr>
              <p:nvPr/>
            </p:nvSpPr>
            <p:spPr bwMode="auto">
              <a:xfrm>
                <a:off x="2487" y="884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solidFill>
                    <a:srgbClr val="FFFF00"/>
                  </a:solidFill>
                  <a:latin typeface="宋体" pitchFamily="2" charset="-122"/>
                </a:endParaRP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solidFill>
                    <a:srgbClr val="FFFF00"/>
                  </a:solidFill>
                  <a:latin typeface="宋体" pitchFamily="2" charset="-122"/>
                  <a:sym typeface="Wingdings 2" pitchFamily="18" charset="2"/>
                </a:endParaRPr>
              </a:p>
            </p:txBody>
          </p:sp>
          <p:sp>
            <p:nvSpPr>
              <p:cNvPr id="46" name="Rectangle 34"/>
              <p:cNvSpPr>
                <a:spLocks noChangeArrowheads="1"/>
              </p:cNvSpPr>
              <p:nvPr/>
            </p:nvSpPr>
            <p:spPr bwMode="auto">
              <a:xfrm>
                <a:off x="2444" y="884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Group 35"/>
            <p:cNvGrpSpPr>
              <a:grpSpLocks/>
            </p:cNvGrpSpPr>
            <p:nvPr/>
          </p:nvGrpSpPr>
          <p:grpSpPr bwMode="auto">
            <a:xfrm>
              <a:off x="772" y="2878"/>
              <a:ext cx="1503" cy="378"/>
              <a:chOff x="0" y="1326"/>
              <a:chExt cx="1222" cy="596"/>
            </a:xfrm>
          </p:grpSpPr>
          <p:sp>
            <p:nvSpPr>
              <p:cNvPr id="43" name="Rectangle 36"/>
              <p:cNvSpPr>
                <a:spLocks noChangeArrowheads="1"/>
              </p:cNvSpPr>
              <p:nvPr/>
            </p:nvSpPr>
            <p:spPr bwMode="auto">
              <a:xfrm>
                <a:off x="43" y="1326"/>
                <a:ext cx="1136" cy="596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Times New Roman" pitchFamily="18" charset="0"/>
                </a:endParaRPr>
              </a:p>
            </p:txBody>
          </p:sp>
          <p:sp>
            <p:nvSpPr>
              <p:cNvPr id="44" name="Rectangle 37"/>
              <p:cNvSpPr>
                <a:spLocks noChangeArrowheads="1"/>
              </p:cNvSpPr>
              <p:nvPr/>
            </p:nvSpPr>
            <p:spPr bwMode="auto">
              <a:xfrm>
                <a:off x="0" y="1326"/>
                <a:ext cx="1222" cy="596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Group 38"/>
            <p:cNvGrpSpPr>
              <a:grpSpLocks/>
            </p:cNvGrpSpPr>
            <p:nvPr/>
          </p:nvGrpSpPr>
          <p:grpSpPr bwMode="auto">
            <a:xfrm>
              <a:off x="3777" y="2878"/>
              <a:ext cx="1503" cy="378"/>
              <a:chOff x="2444" y="1326"/>
              <a:chExt cx="1222" cy="596"/>
            </a:xfrm>
          </p:grpSpPr>
          <p:sp>
            <p:nvSpPr>
              <p:cNvPr id="41" name="Rectangle 39"/>
              <p:cNvSpPr>
                <a:spLocks noChangeArrowheads="1"/>
              </p:cNvSpPr>
              <p:nvPr/>
            </p:nvSpPr>
            <p:spPr bwMode="auto">
              <a:xfrm>
                <a:off x="2487" y="1326"/>
                <a:ext cx="1136" cy="596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Times New Roman" pitchFamily="18" charset="0"/>
                </a:endParaRP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solidFill>
                    <a:srgbClr val="FFFF00"/>
                  </a:solidFill>
                  <a:latin typeface="宋体" pitchFamily="2" charset="-122"/>
                  <a:sym typeface="Wingdings 2" pitchFamily="18" charset="2"/>
                </a:endParaRPr>
              </a:p>
            </p:txBody>
          </p:sp>
          <p:sp>
            <p:nvSpPr>
              <p:cNvPr id="42" name="Rectangle 40"/>
              <p:cNvSpPr>
                <a:spLocks noChangeArrowheads="1"/>
              </p:cNvSpPr>
              <p:nvPr/>
            </p:nvSpPr>
            <p:spPr bwMode="auto">
              <a:xfrm>
                <a:off x="2444" y="1326"/>
                <a:ext cx="1222" cy="596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Group 41"/>
            <p:cNvGrpSpPr>
              <a:grpSpLocks/>
            </p:cNvGrpSpPr>
            <p:nvPr/>
          </p:nvGrpSpPr>
          <p:grpSpPr bwMode="auto">
            <a:xfrm>
              <a:off x="772" y="3256"/>
              <a:ext cx="1503" cy="281"/>
              <a:chOff x="0" y="1922"/>
              <a:chExt cx="1222" cy="442"/>
            </a:xfrm>
          </p:grpSpPr>
          <p:sp>
            <p:nvSpPr>
              <p:cNvPr id="39" name="Rectangle 42"/>
              <p:cNvSpPr>
                <a:spLocks noChangeArrowheads="1"/>
              </p:cNvSpPr>
              <p:nvPr/>
            </p:nvSpPr>
            <p:spPr bwMode="auto">
              <a:xfrm>
                <a:off x="43" y="1922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400">
                    <a:latin typeface="Times New Roman" pitchFamily="18" charset="0"/>
                  </a:rPr>
                  <a:t>模式带宽</a:t>
                </a:r>
                <a:endParaRPr lang="en-US" altLang="zh-CN" sz="2400">
                  <a:latin typeface="Times New Roman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Times New Roman" pitchFamily="18" charset="0"/>
                </a:endParaRPr>
              </a:p>
            </p:txBody>
          </p:sp>
          <p:sp>
            <p:nvSpPr>
              <p:cNvPr id="40" name="Rectangle 43"/>
              <p:cNvSpPr>
                <a:spLocks noChangeArrowheads="1"/>
              </p:cNvSpPr>
              <p:nvPr/>
            </p:nvSpPr>
            <p:spPr bwMode="auto">
              <a:xfrm>
                <a:off x="0" y="1922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Group 44"/>
            <p:cNvGrpSpPr>
              <a:grpSpLocks/>
            </p:cNvGrpSpPr>
            <p:nvPr/>
          </p:nvGrpSpPr>
          <p:grpSpPr bwMode="auto">
            <a:xfrm>
              <a:off x="2275" y="3256"/>
              <a:ext cx="1502" cy="281"/>
              <a:chOff x="1222" y="1922"/>
              <a:chExt cx="1222" cy="442"/>
            </a:xfrm>
          </p:grpSpPr>
          <p:sp>
            <p:nvSpPr>
              <p:cNvPr id="37" name="Rectangle 45"/>
              <p:cNvSpPr>
                <a:spLocks noChangeArrowheads="1"/>
              </p:cNvSpPr>
              <p:nvPr/>
            </p:nvSpPr>
            <p:spPr bwMode="auto">
              <a:xfrm>
                <a:off x="1265" y="1922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Times New Roman" pitchFamily="18" charset="0"/>
                </a:endParaRP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solidFill>
                    <a:srgbClr val="FFFF00"/>
                  </a:solidFill>
                  <a:latin typeface="宋体" pitchFamily="2" charset="-122"/>
                  <a:sym typeface="Wingdings 2" pitchFamily="18" charset="2"/>
                </a:endParaRPr>
              </a:p>
            </p:txBody>
          </p:sp>
          <p:sp>
            <p:nvSpPr>
              <p:cNvPr id="38" name="Rectangle 46"/>
              <p:cNvSpPr>
                <a:spLocks noChangeArrowheads="1"/>
              </p:cNvSpPr>
              <p:nvPr/>
            </p:nvSpPr>
            <p:spPr bwMode="auto">
              <a:xfrm>
                <a:off x="1222" y="1922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" name="Group 47"/>
            <p:cNvGrpSpPr>
              <a:grpSpLocks/>
            </p:cNvGrpSpPr>
            <p:nvPr/>
          </p:nvGrpSpPr>
          <p:grpSpPr bwMode="auto">
            <a:xfrm>
              <a:off x="3777" y="3256"/>
              <a:ext cx="1503" cy="281"/>
              <a:chOff x="2444" y="1922"/>
              <a:chExt cx="1222" cy="442"/>
            </a:xfrm>
          </p:grpSpPr>
          <p:sp>
            <p:nvSpPr>
              <p:cNvPr id="35" name="Rectangle 48"/>
              <p:cNvSpPr>
                <a:spLocks noChangeArrowheads="1"/>
              </p:cNvSpPr>
              <p:nvPr/>
            </p:nvSpPr>
            <p:spPr bwMode="auto">
              <a:xfrm>
                <a:off x="2487" y="1922"/>
                <a:ext cx="1136" cy="44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latin typeface="Times New Roman" pitchFamily="18" charset="0"/>
                </a:endParaRP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</a:pPr>
                <a:endParaRPr lang="zh-CN" altLang="en-US" sz="2400">
                  <a:solidFill>
                    <a:srgbClr val="FFFF00"/>
                  </a:solidFill>
                  <a:latin typeface="宋体" pitchFamily="2" charset="-122"/>
                  <a:sym typeface="Wingdings 2" pitchFamily="18" charset="2"/>
                </a:endParaRPr>
              </a:p>
            </p:txBody>
          </p:sp>
          <p:sp>
            <p:nvSpPr>
              <p:cNvPr id="36" name="Rectangle 49"/>
              <p:cNvSpPr>
                <a:spLocks noChangeArrowheads="1"/>
              </p:cNvSpPr>
              <p:nvPr/>
            </p:nvSpPr>
            <p:spPr bwMode="auto">
              <a:xfrm>
                <a:off x="2444" y="1922"/>
                <a:ext cx="1222" cy="442"/>
              </a:xfrm>
              <a:prstGeom prst="rect">
                <a:avLst/>
              </a:prstGeom>
              <a:noFill/>
              <a:ln w="7" cap="sq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" name="Rectangle 50"/>
            <p:cNvSpPr>
              <a:spLocks noChangeArrowheads="1"/>
            </p:cNvSpPr>
            <p:nvPr/>
          </p:nvSpPr>
          <p:spPr bwMode="auto">
            <a:xfrm>
              <a:off x="2908" y="2985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>
                <a:latin typeface="宋体" pitchFamily="2" charset="-122"/>
                <a:sym typeface="Wingdings 2" pitchFamily="18" charset="2"/>
              </a:endParaRPr>
            </a:p>
          </p:txBody>
        </p:sp>
        <p:sp>
          <p:nvSpPr>
            <p:cNvPr id="19" name="Rectangle 52"/>
            <p:cNvSpPr>
              <a:spLocks noChangeArrowheads="1"/>
            </p:cNvSpPr>
            <p:nvPr/>
          </p:nvSpPr>
          <p:spPr bwMode="auto">
            <a:xfrm>
              <a:off x="4320" y="2525"/>
              <a:ext cx="4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>
                <a:latin typeface="宋体" pitchFamily="2" charset="-122"/>
                <a:sym typeface="Wingdings 2" pitchFamily="18" charset="2"/>
              </a:endParaRPr>
            </a:p>
          </p:txBody>
        </p:sp>
        <p:sp>
          <p:nvSpPr>
            <p:cNvPr id="20" name="Rectangle 53"/>
            <p:cNvSpPr>
              <a:spLocks noChangeArrowheads="1"/>
            </p:cNvSpPr>
            <p:nvPr/>
          </p:nvSpPr>
          <p:spPr bwMode="auto">
            <a:xfrm>
              <a:off x="4320" y="2909"/>
              <a:ext cx="4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>
                <a:latin typeface="宋体" pitchFamily="2" charset="-122"/>
                <a:sym typeface="Wingdings 2" pitchFamily="18" charset="2"/>
              </a:endParaRPr>
            </a:p>
          </p:txBody>
        </p:sp>
        <p:sp>
          <p:nvSpPr>
            <p:cNvPr id="21" name="Rectangle 54"/>
            <p:cNvSpPr>
              <a:spLocks noChangeArrowheads="1"/>
            </p:cNvSpPr>
            <p:nvPr/>
          </p:nvSpPr>
          <p:spPr bwMode="auto">
            <a:xfrm>
              <a:off x="4320" y="3188"/>
              <a:ext cx="4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>
                <a:latin typeface="宋体" pitchFamily="2" charset="-122"/>
                <a:sym typeface="Wingdings 2" pitchFamily="18" charset="2"/>
              </a:endParaRPr>
            </a:p>
          </p:txBody>
        </p:sp>
        <p:sp>
          <p:nvSpPr>
            <p:cNvPr id="22" name="Rectangle 55"/>
            <p:cNvSpPr>
              <a:spLocks noChangeArrowheads="1"/>
            </p:cNvSpPr>
            <p:nvPr/>
          </p:nvSpPr>
          <p:spPr bwMode="auto">
            <a:xfrm>
              <a:off x="2784" y="2228"/>
              <a:ext cx="4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>
                <a:latin typeface="宋体" pitchFamily="2" charset="-122"/>
                <a:sym typeface="Wingdings 2" pitchFamily="18" charset="2"/>
              </a:endParaRPr>
            </a:p>
          </p:txBody>
        </p:sp>
        <p:sp>
          <p:nvSpPr>
            <p:cNvPr id="23" name="Rectangle 56"/>
            <p:cNvSpPr>
              <a:spLocks noChangeArrowheads="1"/>
            </p:cNvSpPr>
            <p:nvPr/>
          </p:nvSpPr>
          <p:spPr bwMode="auto">
            <a:xfrm>
              <a:off x="2784" y="2516"/>
              <a:ext cx="4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>
                <a:latin typeface="宋体" pitchFamily="2" charset="-122"/>
                <a:sym typeface="Wingdings 2" pitchFamily="18" charset="2"/>
              </a:endParaRPr>
            </a:p>
          </p:txBody>
        </p:sp>
        <p:sp>
          <p:nvSpPr>
            <p:cNvPr id="24" name="Rectangle 57"/>
            <p:cNvSpPr>
              <a:spLocks noChangeArrowheads="1"/>
            </p:cNvSpPr>
            <p:nvPr/>
          </p:nvSpPr>
          <p:spPr bwMode="auto">
            <a:xfrm>
              <a:off x="2784" y="3476"/>
              <a:ext cx="4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>
                <a:latin typeface="宋体" pitchFamily="2" charset="-122"/>
                <a:sym typeface="Wingdings 2" pitchFamily="18" charset="2"/>
              </a:endParaRPr>
            </a:p>
          </p:txBody>
        </p:sp>
        <p:sp>
          <p:nvSpPr>
            <p:cNvPr id="25" name="Rectangle 58"/>
            <p:cNvSpPr>
              <a:spLocks noChangeArrowheads="1"/>
            </p:cNvSpPr>
            <p:nvPr/>
          </p:nvSpPr>
          <p:spPr bwMode="auto">
            <a:xfrm>
              <a:off x="4444" y="3600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>
                <a:latin typeface="宋体" pitchFamily="2" charset="-122"/>
                <a:sym typeface="Wingdings 2" pitchFamily="18" charset="2"/>
              </a:endParaRPr>
            </a:p>
          </p:txBody>
        </p:sp>
        <p:sp>
          <p:nvSpPr>
            <p:cNvPr id="26" name="Text Box 59"/>
            <p:cNvSpPr txBox="1">
              <a:spLocks noChangeArrowheads="1"/>
            </p:cNvSpPr>
            <p:nvPr/>
          </p:nvSpPr>
          <p:spPr bwMode="auto">
            <a:xfrm>
              <a:off x="817" y="2895"/>
              <a:ext cx="16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lang="zh-CN" altLang="en-US" sz="2400" dirty="0">
                  <a:latin typeface="Times New Roman" pitchFamily="18" charset="0"/>
                </a:rPr>
                <a:t>波长</a:t>
              </a:r>
              <a:endParaRPr lang="en-US" altLang="zh-CN" sz="2400" dirty="0">
                <a:latin typeface="Times New Roman" pitchFamily="18" charset="0"/>
              </a:endParaRPr>
            </a:p>
          </p:txBody>
        </p:sp>
        <p:sp>
          <p:nvSpPr>
            <p:cNvPr id="27" name="Rectangle 60"/>
            <p:cNvSpPr>
              <a:spLocks noChangeArrowheads="1"/>
            </p:cNvSpPr>
            <p:nvPr/>
          </p:nvSpPr>
          <p:spPr bwMode="auto">
            <a:xfrm>
              <a:off x="2304" y="2324"/>
              <a:ext cx="55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lang="en-US" altLang="zh-CN" sz="2400" dirty="0" smtClean="0">
                  <a:latin typeface="Times New Roman" pitchFamily="18" charset="0"/>
                </a:rPr>
                <a:t>9</a:t>
              </a:r>
              <a:r>
                <a:rPr lang="zh-CN" altLang="en-US" sz="2400" dirty="0" smtClean="0">
                  <a:latin typeface="Times New Roman" pitchFamily="18" charset="0"/>
                </a:rPr>
                <a:t>/125</a:t>
              </a:r>
              <a:endParaRPr lang="zh-CN" altLang="en-US" sz="2400" dirty="0">
                <a:latin typeface="Times New Roman" pitchFamily="18" charset="0"/>
              </a:endParaRPr>
            </a:p>
          </p:txBody>
        </p:sp>
        <p:sp>
          <p:nvSpPr>
            <p:cNvPr id="28" name="Rectangle 61"/>
            <p:cNvSpPr>
              <a:spLocks noChangeArrowheads="1"/>
            </p:cNvSpPr>
            <p:nvPr/>
          </p:nvSpPr>
          <p:spPr bwMode="auto">
            <a:xfrm>
              <a:off x="2306" y="2564"/>
              <a:ext cx="54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lang="zh-CN" altLang="en-US" sz="2400">
                  <a:latin typeface="Times New Roman" pitchFamily="18" charset="0"/>
                </a:rPr>
                <a:t>激 光</a:t>
              </a:r>
            </a:p>
          </p:txBody>
        </p:sp>
        <p:sp>
          <p:nvSpPr>
            <p:cNvPr id="29" name="Rectangle 62"/>
            <p:cNvSpPr>
              <a:spLocks noChangeArrowheads="1"/>
            </p:cNvSpPr>
            <p:nvPr/>
          </p:nvSpPr>
          <p:spPr bwMode="auto">
            <a:xfrm>
              <a:off x="2279" y="2900"/>
              <a:ext cx="93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lang="zh-CN" altLang="en-US" sz="2400">
                  <a:latin typeface="Times New Roman" pitchFamily="18" charset="0"/>
                </a:rPr>
                <a:t>1310/1550</a:t>
              </a:r>
            </a:p>
          </p:txBody>
        </p:sp>
        <p:sp>
          <p:nvSpPr>
            <p:cNvPr id="30" name="Rectangle 63"/>
            <p:cNvSpPr>
              <a:spLocks noChangeArrowheads="1"/>
            </p:cNvSpPr>
            <p:nvPr/>
          </p:nvSpPr>
          <p:spPr bwMode="auto">
            <a:xfrm>
              <a:off x="2284" y="3264"/>
              <a:ext cx="10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lang="zh-CN" altLang="en-US" sz="2400">
                  <a:solidFill>
                    <a:schemeClr val="hlink"/>
                  </a:solidFill>
                  <a:latin typeface="Times New Roman" pitchFamily="18" charset="0"/>
                </a:rPr>
                <a:t>标准未给出</a:t>
              </a:r>
            </a:p>
          </p:txBody>
        </p:sp>
        <p:sp>
          <p:nvSpPr>
            <p:cNvPr id="31" name="Rectangle 64"/>
            <p:cNvSpPr>
              <a:spLocks noChangeArrowheads="1"/>
            </p:cNvSpPr>
            <p:nvPr/>
          </p:nvSpPr>
          <p:spPr bwMode="auto">
            <a:xfrm>
              <a:off x="3762" y="2324"/>
              <a:ext cx="148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lang="zh-CN" altLang="en-US" sz="2400" dirty="0">
                  <a:latin typeface="Times New Roman" pitchFamily="18" charset="0"/>
                </a:rPr>
                <a:t>62.5/125 </a:t>
              </a:r>
              <a:r>
                <a:rPr lang="zh-CN" altLang="en-US" sz="2400" dirty="0" smtClean="0">
                  <a:latin typeface="Times New Roman" pitchFamily="18" charset="0"/>
                </a:rPr>
                <a:t>  50/125</a:t>
              </a:r>
              <a:endParaRPr lang="zh-CN" altLang="en-US" sz="2400" dirty="0">
                <a:latin typeface="Times New Roman" pitchFamily="18" charset="0"/>
              </a:endParaRPr>
            </a:p>
          </p:txBody>
        </p:sp>
        <p:sp>
          <p:nvSpPr>
            <p:cNvPr id="32" name="Rectangle 65"/>
            <p:cNvSpPr>
              <a:spLocks noChangeArrowheads="1"/>
            </p:cNvSpPr>
            <p:nvPr/>
          </p:nvSpPr>
          <p:spPr bwMode="auto">
            <a:xfrm>
              <a:off x="3826" y="2592"/>
              <a:ext cx="92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lang="en-US" altLang="zh-CN" sz="2400">
                  <a:latin typeface="Times New Roman" pitchFamily="18" charset="0"/>
                </a:rPr>
                <a:t>LED/</a:t>
              </a:r>
              <a:r>
                <a:rPr lang="zh-CN" altLang="en-US" sz="2400">
                  <a:latin typeface="Times New Roman" pitchFamily="18" charset="0"/>
                </a:rPr>
                <a:t>激光</a:t>
              </a:r>
            </a:p>
          </p:txBody>
        </p:sp>
        <p:sp>
          <p:nvSpPr>
            <p:cNvPr id="33" name="Rectangle 66"/>
            <p:cNvSpPr>
              <a:spLocks noChangeArrowheads="1"/>
            </p:cNvSpPr>
            <p:nvPr/>
          </p:nvSpPr>
          <p:spPr bwMode="auto">
            <a:xfrm>
              <a:off x="3863" y="2948"/>
              <a:ext cx="84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lang="zh-CN" altLang="en-US" sz="2400">
                  <a:latin typeface="Times New Roman" pitchFamily="18" charset="0"/>
                </a:rPr>
                <a:t>850/1300</a:t>
              </a:r>
            </a:p>
          </p:txBody>
        </p:sp>
        <p:sp>
          <p:nvSpPr>
            <p:cNvPr id="34" name="Rectangle 67"/>
            <p:cNvSpPr>
              <a:spLocks noChangeArrowheads="1"/>
            </p:cNvSpPr>
            <p:nvPr/>
          </p:nvSpPr>
          <p:spPr bwMode="auto">
            <a:xfrm>
              <a:off x="3863" y="3236"/>
              <a:ext cx="74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lang="zh-CN" altLang="en-US" sz="2400">
                  <a:latin typeface="Times New Roman" pitchFamily="18" charset="0"/>
                </a:rPr>
                <a:t>160/500</a:t>
              </a:r>
            </a:p>
          </p:txBody>
        </p:sp>
      </p:grpSp>
      <p:sp>
        <p:nvSpPr>
          <p:cNvPr id="68" name="Text Box 17"/>
          <p:cNvSpPr txBox="1">
            <a:spLocks noChangeArrowheads="1"/>
          </p:cNvSpPr>
          <p:nvPr/>
        </p:nvSpPr>
        <p:spPr bwMode="gray">
          <a:xfrm>
            <a:off x="928662" y="1400164"/>
            <a:ext cx="292895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2" action="ppaction://hlinksldjump"/>
              </a:rPr>
              <a:t>光纤布线系列产品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2" action="ppaction://hlinksldjump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8" descr="gyfty(53)-c1-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1332" y="1789099"/>
            <a:ext cx="2232025" cy="2232025"/>
          </a:xfrm>
          <a:prstGeom prst="rect">
            <a:avLst/>
          </a:prstGeom>
          <a:noFill/>
        </p:spPr>
      </p:pic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1150969" y="1428736"/>
            <a:ext cx="7921625" cy="4235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endParaRPr lang="en-US" altLang="zh-CN" sz="2000"/>
          </a:p>
          <a:p>
            <a:pPr algn="l"/>
            <a:r>
              <a:rPr lang="en-US" altLang="zh-CN" sz="2000"/>
              <a:t>      GYFTY</a:t>
            </a:r>
            <a:r>
              <a:rPr lang="zh-CN" altLang="en-US" sz="2000"/>
              <a:t>图                                        </a:t>
            </a:r>
            <a:r>
              <a:rPr lang="en-US" altLang="zh-CN" sz="2000"/>
              <a:t>GYTA</a:t>
            </a:r>
            <a:r>
              <a:rPr lang="zh-CN" altLang="en-US" sz="2000"/>
              <a:t>图</a:t>
            </a:r>
          </a:p>
          <a:p>
            <a:pPr algn="l"/>
            <a:endParaRPr lang="zh-CN" altLang="en-US" sz="2000"/>
          </a:p>
          <a:p>
            <a:pPr algn="l"/>
            <a:endParaRPr lang="zh-CN" altLang="en-US" sz="2000"/>
          </a:p>
          <a:p>
            <a:pPr algn="l"/>
            <a:endParaRPr lang="zh-CN" altLang="en-US" sz="2000"/>
          </a:p>
          <a:p>
            <a:pPr algn="l"/>
            <a:endParaRPr lang="zh-CN" altLang="en-US" sz="2000"/>
          </a:p>
          <a:p>
            <a:pPr algn="l"/>
            <a:endParaRPr lang="zh-CN" altLang="en-US" sz="2000"/>
          </a:p>
          <a:p>
            <a:pPr algn="l"/>
            <a:endParaRPr lang="zh-CN" altLang="en-US" sz="2000"/>
          </a:p>
          <a:p>
            <a:pPr algn="l"/>
            <a:endParaRPr lang="zh-CN" altLang="en-US" sz="2000"/>
          </a:p>
          <a:p>
            <a:pPr algn="l"/>
            <a:endParaRPr lang="zh-CN" altLang="en-US" sz="2000"/>
          </a:p>
          <a:p>
            <a:pPr algn="l"/>
            <a:r>
              <a:rPr lang="zh-CN" altLang="en-US" sz="2400"/>
              <a:t>         </a:t>
            </a:r>
          </a:p>
          <a:p>
            <a:pPr algn="l"/>
            <a:r>
              <a:rPr lang="zh-CN" altLang="en-US" sz="2400"/>
              <a:t>     </a:t>
            </a:r>
          </a:p>
          <a:p>
            <a:pPr algn="l"/>
            <a:r>
              <a:rPr lang="zh-CN" altLang="en-US" sz="2400"/>
              <a:t>        </a:t>
            </a:r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5543582" y="3733786"/>
            <a:ext cx="104933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/>
              <a:t>ADSS</a:t>
            </a:r>
            <a:r>
              <a:rPr lang="zh-CN" altLang="en-US"/>
              <a:t>图</a:t>
            </a:r>
          </a:p>
        </p:txBody>
      </p:sp>
      <p:pic>
        <p:nvPicPr>
          <p:cNvPr id="20" name="Picture 11" descr="gyta2_20093311027261608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3219" y="2076436"/>
            <a:ext cx="3003550" cy="1503363"/>
          </a:xfrm>
          <a:prstGeom prst="rect">
            <a:avLst/>
          </a:prstGeom>
          <a:noFill/>
        </p:spPr>
      </p:pic>
      <p:pic>
        <p:nvPicPr>
          <p:cNvPr id="21" name="Picture 13" descr="33880200711117154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38307" y="4165586"/>
            <a:ext cx="1944687" cy="1322388"/>
          </a:xfrm>
          <a:prstGeom prst="rect">
            <a:avLst/>
          </a:prstGeom>
          <a:noFill/>
        </p:spPr>
      </p:pic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1655794" y="3805224"/>
            <a:ext cx="1379538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/>
              <a:t> GYXTW</a:t>
            </a:r>
            <a:r>
              <a:rPr lang="zh-CN" altLang="en-US"/>
              <a:t>图 </a:t>
            </a:r>
          </a:p>
        </p:txBody>
      </p:sp>
      <p:pic>
        <p:nvPicPr>
          <p:cNvPr id="23" name="Picture 16" descr="_1235101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27682" y="4122724"/>
            <a:ext cx="2305050" cy="1400175"/>
          </a:xfrm>
          <a:prstGeom prst="rect">
            <a:avLst/>
          </a:prstGeom>
          <a:noFill/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gray">
          <a:xfrm>
            <a:off x="857224" y="1114412"/>
            <a:ext cx="314327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6" action="ppaction://hlinksldjump"/>
              </a:rPr>
              <a:t>光纤布线系列产品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6" action="ppaction://hlinksldjump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214678" y="2000240"/>
            <a:ext cx="3571900" cy="571504"/>
          </a:xfrm>
          <a:prstGeom prst="rect">
            <a:avLst/>
          </a:prstGeom>
        </p:spPr>
        <p:txBody>
          <a:bodyPr/>
          <a:lstStyle/>
          <a:p>
            <a:pPr algn="ctr" fontAlgn="base">
              <a:defRPr/>
            </a:pPr>
            <a:r>
              <a:rPr lang="zh-CN" altLang="en-US" sz="2400" b="1" dirty="0">
                <a:latin typeface="方正隶变简体" pitchFamily="65" charset="-122"/>
                <a:ea typeface="方正隶变简体" pitchFamily="65" charset="-122"/>
              </a:rPr>
              <a:t>室内单芯单元光缆 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357554" y="2786058"/>
            <a:ext cx="5327650" cy="2449512"/>
          </a:xfrm>
          <a:prstGeom prst="rect">
            <a:avLst/>
          </a:prstGeom>
        </p:spPr>
        <p:txBody>
          <a:bodyPr/>
          <a:lstStyle/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柔软、弯曲半径小、受力应变性能优良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可选用阻燃或不沿燃外护套，并可提供</a:t>
            </a:r>
            <a:r>
              <a:rPr lang="en-US" altLang="zh-CN" sz="1600" i="1" dirty="0">
                <a:latin typeface="方正隶变简体" pitchFamily="65" charset="-122"/>
                <a:ea typeface="方正隶变简体" pitchFamily="65" charset="-122"/>
              </a:rPr>
              <a:t>LSOH</a:t>
            </a: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护套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端头可直接制作</a:t>
            </a:r>
            <a:r>
              <a:rPr lang="en-US" altLang="zh-CN" sz="1600" i="1" dirty="0">
                <a:latin typeface="方正隶变简体" pitchFamily="65" charset="-122"/>
                <a:ea typeface="方正隶变简体" pitchFamily="65" charset="-122"/>
              </a:rPr>
              <a:t>SC</a:t>
            </a: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等活动连接头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适用于架空、管道、托架等敷设条件</a:t>
            </a:r>
          </a:p>
        </p:txBody>
      </p:sp>
      <p:pic>
        <p:nvPicPr>
          <p:cNvPr id="4" name="Picture 5" descr="GX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71550" y="3346450"/>
            <a:ext cx="1955800" cy="2154238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ffectLst>
            <a:outerShdw dist="71842" dir="2700000" algn="ctr" rotWithShape="0">
              <a:srgbClr val="808080"/>
            </a:outerShdw>
          </a:effectLst>
        </p:spPr>
      </p:pic>
      <p:pic>
        <p:nvPicPr>
          <p:cNvPr id="317445" name="图片 10" descr="OM3多模光缆小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439712">
            <a:off x="736215" y="2241309"/>
            <a:ext cx="2411412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7"/>
          <p:cNvSpPr txBox="1">
            <a:spLocks noChangeArrowheads="1"/>
          </p:cNvSpPr>
          <p:nvPr/>
        </p:nvSpPr>
        <p:spPr bwMode="gray">
          <a:xfrm>
            <a:off x="642910" y="1214422"/>
            <a:ext cx="314327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4" action="ppaction://hlinksldjump"/>
              </a:rPr>
              <a:t>光纤布线系列产品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4" action="ppaction://hlinksldjump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66" y="2786058"/>
            <a:ext cx="15279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FTTH</a:t>
            </a:r>
            <a:r>
              <a:rPr lang="zh-CN" alt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皮线光缆</a:t>
            </a:r>
            <a:endParaRPr lang="zh-CN" alt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895350" y="2428868"/>
            <a:ext cx="4748213" cy="2655895"/>
          </a:xfrm>
          <a:prstGeom prst="rect">
            <a:avLst/>
          </a:prstGeom>
        </p:spPr>
        <p:txBody>
          <a:bodyPr/>
          <a:lstStyle/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提供</a:t>
            </a:r>
            <a:r>
              <a:rPr lang="en-US" altLang="zh-CN" sz="1600" i="1" dirty="0">
                <a:latin typeface="方正隶变简体" pitchFamily="65" charset="-122"/>
                <a:ea typeface="方正隶变简体" pitchFamily="65" charset="-122"/>
              </a:rPr>
              <a:t>ST</a:t>
            </a: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、</a:t>
            </a:r>
            <a:r>
              <a:rPr lang="en-US" altLang="zh-CN" sz="1600" i="1" dirty="0">
                <a:latin typeface="方正隶变简体" pitchFamily="65" charset="-122"/>
                <a:ea typeface="方正隶变简体" pitchFamily="65" charset="-122"/>
              </a:rPr>
              <a:t>SC</a:t>
            </a: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、</a:t>
            </a:r>
            <a:r>
              <a:rPr lang="en-US" altLang="zh-CN" sz="1600" i="1" dirty="0">
                <a:latin typeface="方正隶变简体" pitchFamily="65" charset="-122"/>
                <a:ea typeface="方正隶变简体" pitchFamily="65" charset="-122"/>
              </a:rPr>
              <a:t>FC</a:t>
            </a: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、</a:t>
            </a:r>
            <a:r>
              <a:rPr lang="en-US" altLang="zh-CN" sz="1600" i="1" dirty="0">
                <a:latin typeface="方正隶变简体" pitchFamily="65" charset="-122"/>
                <a:ea typeface="方正隶变简体" pitchFamily="65" charset="-122"/>
              </a:rPr>
              <a:t>LC</a:t>
            </a: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、</a:t>
            </a:r>
            <a:r>
              <a:rPr lang="en-US" altLang="zh-CN" sz="1600" i="1" dirty="0">
                <a:latin typeface="方正隶变简体" pitchFamily="65" charset="-122"/>
                <a:ea typeface="方正隶变简体" pitchFamily="65" charset="-122"/>
              </a:rPr>
              <a:t>MT-RJ</a:t>
            </a: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各种接头可选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多模包括</a:t>
            </a:r>
            <a:r>
              <a:rPr lang="en-US" altLang="zh-CN" sz="1600" i="1" dirty="0">
                <a:latin typeface="方正隶变简体" pitchFamily="65" charset="-122"/>
                <a:ea typeface="方正隶变简体" pitchFamily="65" charset="-122"/>
              </a:rPr>
              <a:t>50/125</a:t>
            </a: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、</a:t>
            </a:r>
            <a:r>
              <a:rPr lang="en-US" altLang="zh-CN" sz="1600" i="1" dirty="0">
                <a:latin typeface="方正隶变简体" pitchFamily="65" charset="-122"/>
                <a:ea typeface="方正隶变简体" pitchFamily="65" charset="-122"/>
              </a:rPr>
              <a:t>62.5/125</a:t>
            </a: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、</a:t>
            </a:r>
            <a:r>
              <a:rPr lang="en-US" altLang="zh-CN" sz="1600" i="1" dirty="0">
                <a:latin typeface="方正隶变简体" pitchFamily="65" charset="-122"/>
                <a:ea typeface="方正隶变简体" pitchFamily="65" charset="-122"/>
              </a:rPr>
              <a:t>OM3 50/125</a:t>
            </a: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三种类型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阻燃型外被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长度可以自由定做</a:t>
            </a:r>
            <a:endParaRPr lang="en-US" altLang="zh-CN" sz="1600" i="1" dirty="0"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单模光纤：一般光纤跳线用黄色表示，接头和保护套为蓝色；传输距离较长。 </a:t>
            </a:r>
            <a:endParaRPr lang="en-US" altLang="zh-CN" sz="1600" i="1" dirty="0"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多模光纤：一般光纤跳线用橙色表示，也有的用灰色表示，接头和保护套用米色或者黑色；传输距离较短</a:t>
            </a:r>
          </a:p>
        </p:txBody>
      </p:sp>
      <p:grpSp>
        <p:nvGrpSpPr>
          <p:cNvPr id="318468" name="组合 8"/>
          <p:cNvGrpSpPr>
            <a:grpSpLocks/>
          </p:cNvGrpSpPr>
          <p:nvPr/>
        </p:nvGrpSpPr>
        <p:grpSpPr bwMode="auto">
          <a:xfrm>
            <a:off x="6000750" y="2130425"/>
            <a:ext cx="1785938" cy="1727200"/>
            <a:chOff x="6000760" y="2130974"/>
            <a:chExt cx="1785950" cy="1726654"/>
          </a:xfrm>
        </p:grpSpPr>
        <p:pic>
          <p:nvPicPr>
            <p:cNvPr id="4" name="图片 3" descr="u=3184506949,2644618150&amp;fm=0&amp;gp=0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00760" y="2130974"/>
              <a:ext cx="1785950" cy="1339426"/>
            </a:xfrm>
            <a:prstGeom prst="rect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</p:pic>
        <p:sp>
          <p:nvSpPr>
            <p:cNvPr id="318470" name="TextBox 6"/>
            <p:cNvSpPr txBox="1">
              <a:spLocks noChangeArrowheads="1"/>
            </p:cNvSpPr>
            <p:nvPr/>
          </p:nvSpPr>
          <p:spPr bwMode="auto">
            <a:xfrm>
              <a:off x="6409481" y="3488296"/>
              <a:ext cx="87716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fontAlgn="base"/>
              <a:r>
                <a:rPr lang="en-US" altLang="zh-CN"/>
                <a:t>FC-FC</a:t>
              </a:r>
              <a:endParaRPr lang="zh-CN" altLang="en-US"/>
            </a:p>
          </p:txBody>
        </p:sp>
      </p:grpSp>
      <p:grpSp>
        <p:nvGrpSpPr>
          <p:cNvPr id="318471" name="组合 9"/>
          <p:cNvGrpSpPr>
            <a:grpSpLocks/>
          </p:cNvGrpSpPr>
          <p:nvPr/>
        </p:nvGrpSpPr>
        <p:grpSpPr bwMode="auto">
          <a:xfrm>
            <a:off x="6000750" y="3844925"/>
            <a:ext cx="1785938" cy="1727200"/>
            <a:chOff x="6001110" y="3845486"/>
            <a:chExt cx="1785600" cy="1726654"/>
          </a:xfrm>
        </p:grpSpPr>
        <p:pic>
          <p:nvPicPr>
            <p:cNvPr id="6" name="图片 5" descr="u=598805690,496045835&amp;fm=0&amp;gp=0.jpg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01110" y="3845486"/>
              <a:ext cx="1785600" cy="1339426"/>
            </a:xfrm>
            <a:prstGeom prst="rect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</p:pic>
        <p:sp>
          <p:nvSpPr>
            <p:cNvPr id="318473" name="TextBox 7"/>
            <p:cNvSpPr txBox="1">
              <a:spLocks noChangeArrowheads="1"/>
            </p:cNvSpPr>
            <p:nvPr/>
          </p:nvSpPr>
          <p:spPr bwMode="auto">
            <a:xfrm>
              <a:off x="6455271" y="5202808"/>
              <a:ext cx="90281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fontAlgn="base"/>
              <a:r>
                <a:rPr lang="en-US" altLang="zh-CN"/>
                <a:t>SC-SC</a:t>
              </a:r>
              <a:endParaRPr lang="zh-CN" altLang="en-US"/>
            </a:p>
          </p:txBody>
        </p:sp>
      </p:grpSp>
      <p:sp>
        <p:nvSpPr>
          <p:cNvPr id="9" name="Text Box 17"/>
          <p:cNvSpPr txBox="1">
            <a:spLocks noChangeArrowheads="1"/>
          </p:cNvSpPr>
          <p:nvPr/>
        </p:nvSpPr>
        <p:spPr bwMode="gray">
          <a:xfrm>
            <a:off x="714348" y="1185850"/>
            <a:ext cx="314327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4" action="ppaction://hlinksldjump"/>
              </a:rPr>
              <a:t>光纤布线系列产品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4" action="ppaction://hlinksldjump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000100" y="1785926"/>
            <a:ext cx="1500198" cy="428628"/>
          </a:xfrm>
          <a:prstGeom prst="rect">
            <a:avLst/>
          </a:prstGeom>
        </p:spPr>
        <p:txBody>
          <a:bodyPr/>
          <a:lstStyle/>
          <a:p>
            <a:pPr algn="ctr" fontAlgn="base">
              <a:defRPr/>
            </a:pPr>
            <a:r>
              <a:rPr lang="zh-CN" altLang="en-US" sz="2400" b="1" dirty="0" smtClean="0">
                <a:latin typeface="方正隶变简体" pitchFamily="65" charset="-122"/>
                <a:ea typeface="方正隶变简体" pitchFamily="65" charset="-122"/>
              </a:rPr>
              <a:t>光纤跳线</a:t>
            </a:r>
            <a:endParaRPr lang="zh-CN" altLang="en-US" sz="2400" b="1" dirty="0">
              <a:latin typeface="方正隶变简体" pitchFamily="65" charset="-122"/>
              <a:ea typeface="方正隶变简体" pitchFamily="65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027108" y="1493827"/>
            <a:ext cx="2901950" cy="50641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z="2400" b="1" dirty="0">
                <a:latin typeface="方正隶变简体" pitchFamily="65" charset="-122"/>
                <a:ea typeface="方正隶变简体" pitchFamily="65" charset="-122"/>
              </a:rPr>
              <a:t>光纤配线架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116013" y="1989138"/>
            <a:ext cx="4248150" cy="1584325"/>
          </a:xfrm>
          <a:prstGeom prst="rect">
            <a:avLst/>
          </a:prstGeom>
        </p:spPr>
        <p:txBody>
          <a:bodyPr/>
          <a:lstStyle/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多种耦合接口：</a:t>
            </a:r>
            <a:r>
              <a:rPr lang="en-US" altLang="zh-CN" sz="1600" i="1" dirty="0">
                <a:latin typeface="方正隶变简体" pitchFamily="65" charset="-122"/>
                <a:ea typeface="方正隶变简体" pitchFamily="65" charset="-122"/>
              </a:rPr>
              <a:t>12</a:t>
            </a: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口、</a:t>
            </a:r>
            <a:r>
              <a:rPr lang="en-US" altLang="zh-CN" sz="1600" i="1" dirty="0">
                <a:latin typeface="方正隶变简体" pitchFamily="65" charset="-122"/>
                <a:ea typeface="方正隶变简体" pitchFamily="65" charset="-122"/>
              </a:rPr>
              <a:t>18</a:t>
            </a: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口、</a:t>
            </a:r>
            <a:r>
              <a:rPr lang="en-US" altLang="zh-CN" sz="1600" i="1" dirty="0">
                <a:latin typeface="方正隶变简体" pitchFamily="65" charset="-122"/>
                <a:ea typeface="方正隶变简体" pitchFamily="65" charset="-122"/>
              </a:rPr>
              <a:t>24</a:t>
            </a: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口、</a:t>
            </a:r>
            <a:r>
              <a:rPr lang="en-US" altLang="zh-CN" sz="1600" i="1" dirty="0">
                <a:latin typeface="方正隶变简体" pitchFamily="65" charset="-122"/>
                <a:ea typeface="方正隶变简体" pitchFamily="65" charset="-122"/>
              </a:rPr>
              <a:t>48</a:t>
            </a: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口可供选择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结构紧凑，用于光纤熔接、光路调整、光缆保护等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安装于</a:t>
            </a:r>
            <a:r>
              <a:rPr lang="en-US" altLang="zh-CN" sz="1600" i="1" dirty="0">
                <a:latin typeface="方正隶变简体" pitchFamily="65" charset="-122"/>
                <a:ea typeface="方正隶变简体" pitchFamily="65" charset="-122"/>
              </a:rPr>
              <a:t>19</a:t>
            </a: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英寸标准机柜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符合</a:t>
            </a:r>
            <a:r>
              <a:rPr lang="en-US" altLang="zh-CN" sz="1600" i="1" dirty="0">
                <a:latin typeface="方正隶变简体" pitchFamily="65" charset="-122"/>
                <a:ea typeface="方正隶变简体" pitchFamily="65" charset="-122"/>
              </a:rPr>
              <a:t>ISO/IEC 11801</a:t>
            </a:r>
            <a:r>
              <a:rPr lang="zh-CN" altLang="en-US" sz="1600" i="1" dirty="0">
                <a:latin typeface="方正隶变简体" pitchFamily="65" charset="-122"/>
                <a:ea typeface="方正隶变简体" pitchFamily="65" charset="-122"/>
              </a:rPr>
              <a:t>标准</a:t>
            </a:r>
          </a:p>
        </p:txBody>
      </p:sp>
      <p:pic>
        <p:nvPicPr>
          <p:cNvPr id="4" name="Picture 5" descr="GXP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768975" y="1874838"/>
            <a:ext cx="1971675" cy="1193800"/>
          </a:xfrm>
          <a:prstGeom prst="rect">
            <a:avLst/>
          </a:prstGeom>
          <a:noFill/>
          <a:ln>
            <a:solidFill>
              <a:schemeClr val="hlink"/>
            </a:solidFill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187450" y="3716338"/>
            <a:ext cx="3097213" cy="725487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z="2400" b="1" dirty="0">
                <a:latin typeface="方正隶变简体" pitchFamily="65" charset="-122"/>
                <a:ea typeface="方正隶变简体" pitchFamily="65" charset="-122"/>
              </a:rPr>
              <a:t>光纤盒、终端盒 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042988" y="4292600"/>
            <a:ext cx="4248150" cy="1604963"/>
          </a:xfrm>
          <a:prstGeom prst="rect">
            <a:avLst/>
          </a:prstGeom>
        </p:spPr>
        <p:txBody>
          <a:bodyPr/>
          <a:lstStyle/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</a:pPr>
            <a:r>
              <a:rPr lang="zh-CN" altLang="en-US" sz="1600" i="1" dirty="0">
                <a:latin typeface="方正隶变简体"/>
                <a:ea typeface="方正隶变简体"/>
                <a:cs typeface="方正隶变简体"/>
              </a:rPr>
              <a:t>多种耦合接口：</a:t>
            </a:r>
            <a:r>
              <a:rPr lang="en-US" altLang="zh-CN" sz="1600" i="1" dirty="0">
                <a:latin typeface="方正隶变简体"/>
                <a:ea typeface="方正隶变简体"/>
                <a:cs typeface="方正隶变简体"/>
              </a:rPr>
              <a:t>8</a:t>
            </a:r>
            <a:r>
              <a:rPr lang="zh-CN" altLang="en-US" sz="1600" i="1" dirty="0">
                <a:latin typeface="方正隶变简体"/>
                <a:ea typeface="方正隶变简体"/>
                <a:cs typeface="方正隶变简体"/>
              </a:rPr>
              <a:t>口、</a:t>
            </a:r>
            <a:r>
              <a:rPr lang="en-US" altLang="zh-CN" sz="1600" i="1" dirty="0">
                <a:latin typeface="方正隶变简体"/>
                <a:ea typeface="方正隶变简体"/>
                <a:cs typeface="方正隶变简体"/>
              </a:rPr>
              <a:t>12</a:t>
            </a:r>
            <a:r>
              <a:rPr lang="zh-CN" altLang="en-US" sz="1600" i="1" dirty="0">
                <a:latin typeface="方正隶变简体"/>
                <a:ea typeface="方正隶变简体"/>
                <a:cs typeface="方正隶变简体"/>
              </a:rPr>
              <a:t>口、</a:t>
            </a:r>
            <a:r>
              <a:rPr lang="en-US" altLang="zh-CN" sz="1600" i="1" dirty="0">
                <a:latin typeface="方正隶变简体"/>
                <a:ea typeface="方正隶变简体"/>
                <a:cs typeface="方正隶变简体"/>
              </a:rPr>
              <a:t>24</a:t>
            </a:r>
            <a:r>
              <a:rPr lang="zh-CN" altLang="en-US" sz="1600" i="1" dirty="0">
                <a:latin typeface="方正隶变简体"/>
                <a:ea typeface="方正隶变简体"/>
                <a:cs typeface="方正隶变简体"/>
              </a:rPr>
              <a:t>口可供选择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</a:pPr>
            <a:r>
              <a:rPr lang="zh-CN" altLang="en-US" sz="1600" i="1" dirty="0">
                <a:latin typeface="方正隶变简体"/>
                <a:ea typeface="方正隶变简体"/>
                <a:cs typeface="方正隶变简体"/>
              </a:rPr>
              <a:t>结构紧凑，用于光纤熔接、光路调整、光缆保护等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</a:pPr>
            <a:r>
              <a:rPr lang="zh-CN" altLang="en-US" sz="1600" i="1" dirty="0">
                <a:latin typeface="方正隶变简体"/>
                <a:ea typeface="方正隶变简体"/>
                <a:cs typeface="方正隶变简体"/>
              </a:rPr>
              <a:t>直接安装于墙面</a:t>
            </a:r>
          </a:p>
        </p:txBody>
      </p:sp>
      <p:pic>
        <p:nvPicPr>
          <p:cNvPr id="319497" name="Picture 5" descr="GX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3213100"/>
            <a:ext cx="18002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19499" name="Object 11"/>
          <p:cNvGraphicFramePr>
            <a:graphicFrameLocks noChangeAspect="1"/>
          </p:cNvGraphicFramePr>
          <p:nvPr/>
        </p:nvGraphicFramePr>
        <p:xfrm>
          <a:off x="5508625" y="4508500"/>
          <a:ext cx="2808288" cy="135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501" name="Image" r:id="rId5" imgW="4930462" imgH="2376280" progId="">
                  <p:embed/>
                </p:oleObj>
              </mc:Choice>
              <mc:Fallback>
                <p:oleObj name="Image" r:id="rId5" imgW="4930462" imgH="237628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5" y="4508500"/>
                        <a:ext cx="2808288" cy="1352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17"/>
          <p:cNvSpPr txBox="1">
            <a:spLocks noChangeArrowheads="1"/>
          </p:cNvSpPr>
          <p:nvPr/>
        </p:nvSpPr>
        <p:spPr bwMode="gray">
          <a:xfrm>
            <a:off x="785786" y="1042974"/>
            <a:ext cx="314327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7" action="ppaction://hlinksldjump"/>
              </a:rPr>
              <a:t>光纤布线系列产品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7" action="ppaction://hlinksldjump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000100" y="1643050"/>
            <a:ext cx="3429024" cy="500066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zh-CN" altLang="en-US" sz="2400" b="1" dirty="0" smtClean="0">
                <a:latin typeface="方正隶变简体" pitchFamily="65" charset="-122"/>
                <a:ea typeface="方正隶变简体" pitchFamily="65" charset="-122"/>
              </a:rPr>
              <a:t>光纤耦合器</a:t>
            </a:r>
            <a:r>
              <a:rPr lang="en-US" altLang="zh-CN" sz="2400" b="1" dirty="0" smtClean="0">
                <a:latin typeface="方正隶变简体" pitchFamily="65" charset="-122"/>
                <a:ea typeface="方正隶变简体" pitchFamily="65" charset="-122"/>
              </a:rPr>
              <a:t>/</a:t>
            </a:r>
            <a:r>
              <a:rPr lang="zh-CN" altLang="en-US" sz="2400" b="1" dirty="0" smtClean="0">
                <a:latin typeface="方正隶变简体" pitchFamily="65" charset="-122"/>
                <a:ea typeface="方正隶变简体" pitchFamily="65" charset="-122"/>
              </a:rPr>
              <a:t>光纤头 </a:t>
            </a:r>
            <a:endParaRPr lang="zh-CN" altLang="en-US" sz="2400" b="1" dirty="0">
              <a:latin typeface="方正隶变简体" pitchFamily="65" charset="-122"/>
              <a:ea typeface="方正隶变简体" pitchFamily="65" charset="-122"/>
            </a:endParaRPr>
          </a:p>
        </p:txBody>
      </p:sp>
      <p:pic>
        <p:nvPicPr>
          <p:cNvPr id="4" name="Picture 4" descr="F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2900" y="2492375"/>
            <a:ext cx="1230313" cy="1077913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5" name="Picture 5" descr="SCDANKOU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7950" y="2492375"/>
            <a:ext cx="1230313" cy="1081088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6" name="Picture 6" descr="SCSHUANGKOU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1413" y="2492375"/>
            <a:ext cx="1230312" cy="1081088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7" name="Picture 7" descr="LC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65425" y="4149725"/>
            <a:ext cx="1230313" cy="1077913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8" name="Picture 8" descr="ST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825" y="4149725"/>
            <a:ext cx="1230313" cy="1081088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9" name="WordArt 9"/>
          <p:cNvSpPr>
            <a:spLocks noChangeArrowheads="1" noChangeShapeType="1" noTextEdit="1"/>
          </p:cNvSpPr>
          <p:nvPr/>
        </p:nvSpPr>
        <p:spPr bwMode="auto">
          <a:xfrm>
            <a:off x="2124075" y="3716338"/>
            <a:ext cx="209550" cy="200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1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FC</a:t>
            </a:r>
            <a:endParaRPr lang="zh-CN" altLang="en-US" sz="1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10" name="WordArt 10"/>
          <p:cNvSpPr>
            <a:spLocks noChangeArrowheads="1" noChangeShapeType="1" noTextEdit="1"/>
          </p:cNvSpPr>
          <p:nvPr/>
        </p:nvSpPr>
        <p:spPr bwMode="auto">
          <a:xfrm>
            <a:off x="4084638" y="3705225"/>
            <a:ext cx="847725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SC-</a:t>
            </a:r>
            <a:r>
              <a:rPr lang="zh-CN" altLang="en-US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单工</a:t>
            </a:r>
            <a:endParaRPr lang="zh-CN" altLang="en-US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11" name="WordArt 11"/>
          <p:cNvSpPr>
            <a:spLocks noChangeArrowheads="1" noChangeShapeType="1" noTextEdit="1"/>
          </p:cNvSpPr>
          <p:nvPr/>
        </p:nvSpPr>
        <p:spPr bwMode="auto">
          <a:xfrm>
            <a:off x="6388100" y="3705225"/>
            <a:ext cx="847725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SC-</a:t>
            </a:r>
            <a:r>
              <a:rPr lang="zh-CN" altLang="en-US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双工</a:t>
            </a:r>
            <a:endParaRPr lang="zh-CN" altLang="en-US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12" name="WordArt 12"/>
          <p:cNvSpPr>
            <a:spLocks noChangeArrowheads="1" noChangeShapeType="1" noTextEdit="1"/>
          </p:cNvSpPr>
          <p:nvPr/>
        </p:nvSpPr>
        <p:spPr bwMode="auto">
          <a:xfrm>
            <a:off x="3282950" y="5300663"/>
            <a:ext cx="209550" cy="200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1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LC</a:t>
            </a:r>
            <a:endParaRPr lang="zh-CN" altLang="en-US" sz="1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13" name="WordArt 13"/>
          <p:cNvSpPr>
            <a:spLocks noChangeArrowheads="1" noChangeShapeType="1" noTextEdit="1"/>
          </p:cNvSpPr>
          <p:nvPr/>
        </p:nvSpPr>
        <p:spPr bwMode="auto">
          <a:xfrm>
            <a:off x="5580063" y="5300663"/>
            <a:ext cx="228600" cy="200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1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ST</a:t>
            </a:r>
            <a:endParaRPr lang="zh-CN" altLang="en-US" sz="1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gray">
          <a:xfrm>
            <a:off x="785786" y="971536"/>
            <a:ext cx="314327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7" action="ppaction://hlinksldjump"/>
              </a:rPr>
              <a:t>光纤布线系列产品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7" action="ppaction://hlinksldjump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563" name="Picture 4" descr="image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2688" y="2035175"/>
            <a:ext cx="15335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2564" name="Picture 5" descr="image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7133831">
            <a:off x="1327151" y="3690937"/>
            <a:ext cx="9525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2565" name="Picture 6" descr="image00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19538" y="1962150"/>
            <a:ext cx="12382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2566" name="Picture 7" descr="image00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24575" y="3836988"/>
            <a:ext cx="14859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2567" name="Picture 8" descr="image00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96025" y="1962150"/>
            <a:ext cx="14192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2568" name="Picture 11" descr="image00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92550" y="3619500"/>
            <a:ext cx="13525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2569" name="Text Box 12"/>
          <p:cNvSpPr txBox="1">
            <a:spLocks noChangeArrowheads="1"/>
          </p:cNvSpPr>
          <p:nvPr/>
        </p:nvSpPr>
        <p:spPr bwMode="auto">
          <a:xfrm>
            <a:off x="1111250" y="2806700"/>
            <a:ext cx="2501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/>
            <a:r>
              <a:rPr lang="en-US" altLang="zh-CN" sz="1400"/>
              <a:t>SC</a:t>
            </a:r>
            <a:r>
              <a:rPr lang="zh-CN" altLang="en-US" sz="1400"/>
              <a:t>（</a:t>
            </a:r>
            <a:r>
              <a:rPr lang="en-US" altLang="zh-CN" sz="1400"/>
              <a:t>Subscriber Connector</a:t>
            </a:r>
            <a:r>
              <a:rPr lang="zh-CN" altLang="en-US" sz="1400"/>
              <a:t>）</a:t>
            </a:r>
          </a:p>
        </p:txBody>
      </p:sp>
      <p:sp>
        <p:nvSpPr>
          <p:cNvPr id="322570" name="Text Box 13"/>
          <p:cNvSpPr txBox="1">
            <a:spLocks noChangeArrowheads="1"/>
          </p:cNvSpPr>
          <p:nvPr/>
        </p:nvSpPr>
        <p:spPr bwMode="auto">
          <a:xfrm>
            <a:off x="4351338" y="2824163"/>
            <a:ext cx="7159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/>
            <a:r>
              <a:rPr lang="en-US" altLang="zh-CN" sz="1400"/>
              <a:t>MT-RJ</a:t>
            </a:r>
          </a:p>
        </p:txBody>
      </p:sp>
      <p:sp>
        <p:nvSpPr>
          <p:cNvPr id="322571" name="Text Box 14"/>
          <p:cNvSpPr txBox="1">
            <a:spLocks noChangeArrowheads="1"/>
          </p:cNvSpPr>
          <p:nvPr/>
        </p:nvSpPr>
        <p:spPr bwMode="auto">
          <a:xfrm>
            <a:off x="6656388" y="2824163"/>
            <a:ext cx="6080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/>
            <a:r>
              <a:rPr lang="en-US" altLang="zh-CN" sz="1400"/>
              <a:t>VF45</a:t>
            </a:r>
          </a:p>
        </p:txBody>
      </p:sp>
      <p:sp>
        <p:nvSpPr>
          <p:cNvPr id="322572" name="Text Box 17"/>
          <p:cNvSpPr txBox="1">
            <a:spLocks noChangeArrowheads="1"/>
          </p:cNvSpPr>
          <p:nvPr/>
        </p:nvSpPr>
        <p:spPr bwMode="auto">
          <a:xfrm>
            <a:off x="1039813" y="4695825"/>
            <a:ext cx="16732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/>
            <a:r>
              <a:rPr lang="en-US" altLang="zh-CN" sz="1400"/>
              <a:t>ST</a:t>
            </a:r>
            <a:r>
              <a:rPr lang="zh-CN" altLang="en-US" sz="1400"/>
              <a:t>（</a:t>
            </a:r>
            <a:r>
              <a:rPr lang="en-US" altLang="zh-CN" sz="1400"/>
              <a:t>Straight Tip</a:t>
            </a:r>
            <a:r>
              <a:rPr lang="zh-CN" altLang="en-US" sz="1400"/>
              <a:t>）</a:t>
            </a:r>
          </a:p>
        </p:txBody>
      </p:sp>
      <p:sp>
        <p:nvSpPr>
          <p:cNvPr id="322573" name="Text Box 18"/>
          <p:cNvSpPr txBox="1">
            <a:spLocks noChangeArrowheads="1"/>
          </p:cNvSpPr>
          <p:nvPr/>
        </p:nvSpPr>
        <p:spPr bwMode="auto">
          <a:xfrm>
            <a:off x="5954713" y="4552950"/>
            <a:ext cx="20462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/>
            <a:r>
              <a:rPr lang="en-US" altLang="zh-CN" sz="1400"/>
              <a:t>LC(Lucent Connector</a:t>
            </a:r>
            <a:r>
              <a:rPr lang="zh-CN" altLang="en-US" sz="1400"/>
              <a:t>）</a:t>
            </a:r>
          </a:p>
        </p:txBody>
      </p:sp>
      <p:sp>
        <p:nvSpPr>
          <p:cNvPr id="322574" name="Text Box 19"/>
          <p:cNvSpPr txBox="1">
            <a:spLocks noChangeArrowheads="1"/>
          </p:cNvSpPr>
          <p:nvPr/>
        </p:nvSpPr>
        <p:spPr bwMode="auto">
          <a:xfrm>
            <a:off x="3821113" y="4552950"/>
            <a:ext cx="19272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/>
            <a:r>
              <a:rPr lang="en-US" altLang="zh-CN" sz="1400"/>
              <a:t>FC</a:t>
            </a:r>
            <a:r>
              <a:rPr lang="zh-CN" altLang="en-US" sz="1400"/>
              <a:t>（</a:t>
            </a:r>
            <a:r>
              <a:rPr lang="en-US" altLang="zh-CN" sz="1400"/>
              <a:t>Fiber Connector)</a:t>
            </a: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gray">
          <a:xfrm>
            <a:off x="642910" y="1185850"/>
            <a:ext cx="314327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8" action="ppaction://hlinksldjump"/>
              </a:rPr>
              <a:t>光纤布线系列产品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8" action="ppaction://hlinksldjump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公司成功案例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2942" y="1000108"/>
            <a:ext cx="3572330" cy="4900883"/>
          </a:xfrm>
          <a:prstGeom prst="rect">
            <a:avLst/>
          </a:prstGeom>
        </p:spPr>
      </p:pic>
      <p:sp>
        <p:nvSpPr>
          <p:cNvPr id="16" name="线形标注 2(带边框和强调线) 15"/>
          <p:cNvSpPr/>
          <p:nvPr/>
        </p:nvSpPr>
        <p:spPr bwMode="auto">
          <a:xfrm>
            <a:off x="2143108" y="1643050"/>
            <a:ext cx="1928826" cy="714380"/>
          </a:xfrm>
          <a:prstGeom prst="accentBorderCallout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10800000" rev="0"/>
            </a:camera>
            <a:lightRig rig="threePt" dir="t"/>
          </a:scene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5852" y="171448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zh-CN" altLang="en-US" sz="3200" b="1" dirty="0" smtClean="0">
                <a:latin typeface="方正隶变简体" pitchFamily="65" charset="-122"/>
                <a:ea typeface="方正隶变简体" pitchFamily="65" charset="-122"/>
              </a:rPr>
              <a:t>成功案例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89" name="WordArt 3"/>
          <p:cNvSpPr>
            <a:spLocks noChangeArrowheads="1" noChangeShapeType="1" noTextEdit="1"/>
          </p:cNvSpPr>
          <p:nvPr/>
        </p:nvSpPr>
        <p:spPr bwMode="auto">
          <a:xfrm>
            <a:off x="3214678" y="3571876"/>
            <a:ext cx="2857500" cy="995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b="1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宋体"/>
                <a:ea typeface="宋体"/>
              </a:rPr>
              <a:t>谢谢！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3108" y="2127585"/>
            <a:ext cx="4857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END</a:t>
            </a:r>
            <a:endParaRPr lang="zh-CN" alt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027"/>
          <p:cNvSpPr>
            <a:spLocks noChangeArrowheads="1"/>
          </p:cNvSpPr>
          <p:nvPr/>
        </p:nvSpPr>
        <p:spPr bwMode="auto">
          <a:xfrm>
            <a:off x="714400" y="1643063"/>
            <a:ext cx="7500938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base">
              <a:defRPr/>
            </a:pPr>
            <a:r>
              <a:rPr lang="zh-CN" altLang="en-US" sz="2400" b="1" dirty="0" smtClean="0">
                <a:latin typeface="方正隶变简体" pitchFamily="65" charset="-122"/>
                <a:ea typeface="方正隶变简体" pitchFamily="65" charset="-122"/>
              </a:rPr>
              <a:t>物理带宽为</a:t>
            </a:r>
            <a:r>
              <a:rPr lang="en-US" altLang="zh-CN" sz="2400" b="1" dirty="0" smtClean="0">
                <a:latin typeface="方正隶变简体" pitchFamily="65" charset="-122"/>
                <a:ea typeface="方正隶变简体" pitchFamily="65" charset="-122"/>
              </a:rPr>
              <a:t>250MHz</a:t>
            </a:r>
            <a:r>
              <a:rPr lang="zh-CN" altLang="en-US" sz="2400" b="1" dirty="0" smtClean="0">
                <a:latin typeface="方正隶变简体" pitchFamily="65" charset="-122"/>
                <a:ea typeface="方正隶变简体" pitchFamily="65" charset="-122"/>
              </a:rPr>
              <a:t>的双绞线</a:t>
            </a:r>
            <a:endParaRPr lang="en-US" altLang="zh-CN" sz="2400" b="1" dirty="0"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Tx/>
              <a:buChar char="·"/>
              <a:defRPr/>
            </a:pPr>
            <a:r>
              <a:rPr lang="zh-CN" altLang="en-US" sz="1600" i="1" dirty="0" smtClean="0">
                <a:latin typeface="+mj-ea"/>
                <a:ea typeface="+mj-ea"/>
              </a:rPr>
              <a:t>非</a:t>
            </a:r>
            <a:r>
              <a:rPr lang="zh-CN" altLang="en-US" sz="1600" i="1" dirty="0">
                <a:latin typeface="+mj-ea"/>
                <a:ea typeface="+mj-ea"/>
              </a:rPr>
              <a:t>屏蔽双绞线</a:t>
            </a:r>
            <a:r>
              <a:rPr lang="en-US" altLang="zh-CN" sz="1600" i="1" dirty="0">
                <a:latin typeface="+mj-ea"/>
                <a:ea typeface="+mj-ea"/>
              </a:rPr>
              <a:t>UTP</a:t>
            </a:r>
            <a:r>
              <a:rPr lang="zh-CN" altLang="en-US" sz="1600" i="1" dirty="0">
                <a:latin typeface="+mj-ea"/>
                <a:ea typeface="+mj-ea"/>
              </a:rPr>
              <a:t>、屏蔽双绞线（</a:t>
            </a:r>
            <a:r>
              <a:rPr lang="en-US" altLang="zh-CN" sz="1600" i="1" dirty="0" smtClean="0">
                <a:latin typeface="+mj-ea"/>
                <a:ea typeface="+mj-ea"/>
              </a:rPr>
              <a:t>FTP</a:t>
            </a:r>
            <a:r>
              <a:rPr lang="zh-CN" altLang="en-US" sz="1600" i="1" dirty="0" smtClean="0">
                <a:latin typeface="+mj-ea"/>
                <a:ea typeface="+mj-ea"/>
              </a:rPr>
              <a:t>）</a:t>
            </a:r>
            <a:endParaRPr lang="zh-CN" altLang="en-US" sz="1600" i="1" dirty="0">
              <a:latin typeface="+mj-ea"/>
              <a:ea typeface="+mj-ea"/>
            </a:endParaRP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defRPr/>
            </a:pPr>
            <a:r>
              <a:rPr lang="en-US" altLang="zh-CN" sz="1600" dirty="0" smtClean="0"/>
              <a:t>       ——</a:t>
            </a:r>
            <a:r>
              <a:rPr lang="zh-CN" altLang="en-US" sz="1600" dirty="0" smtClean="0"/>
              <a:t>采用精确纽绞技术、独特的十字支架结构，更好的改善线对间的信号串扰      </a:t>
            </a:r>
            <a:r>
              <a:rPr lang="en-US" altLang="zh-CN" sz="1600" dirty="0" smtClean="0"/>
              <a:t>(NEXT) </a:t>
            </a:r>
          </a:p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defRPr/>
            </a:pPr>
            <a:r>
              <a:rPr lang="en-US" altLang="zh-CN" sz="1600" dirty="0" smtClean="0"/>
              <a:t>       ——</a:t>
            </a:r>
            <a:r>
              <a:rPr lang="zh-CN" altLang="en-US" sz="1600" dirty="0" smtClean="0"/>
              <a:t>可提供符合</a:t>
            </a:r>
            <a:r>
              <a:rPr lang="en-US" altLang="zh-CN" sz="1600" dirty="0" smtClean="0"/>
              <a:t>UL</a:t>
            </a:r>
            <a:r>
              <a:rPr lang="zh-CN" altLang="en-US" sz="1600" dirty="0" smtClean="0"/>
              <a:t>认证的</a:t>
            </a:r>
            <a:r>
              <a:rPr lang="en-US" altLang="zh-CN" sz="1600" dirty="0" smtClean="0"/>
              <a:t>CM,CMR,CMP </a:t>
            </a:r>
            <a:r>
              <a:rPr lang="zh-CN" altLang="en-US" sz="1600" dirty="0" smtClean="0"/>
              <a:t>外皮线缆，可提供环保的</a:t>
            </a:r>
            <a:r>
              <a:rPr lang="en-US" altLang="zh-CN" sz="1600" dirty="0" smtClean="0"/>
              <a:t>LSZH</a:t>
            </a:r>
            <a:r>
              <a:rPr lang="zh-CN" altLang="en-US" sz="1600" dirty="0" smtClean="0"/>
              <a:t>材料          外皮</a:t>
            </a:r>
            <a:r>
              <a:rPr lang="en-US" altLang="zh-CN" sz="1600" dirty="0" smtClean="0"/>
              <a:t/>
            </a:r>
            <a:br>
              <a:rPr lang="en-US" altLang="zh-CN" sz="1600" dirty="0" smtClean="0"/>
            </a:br>
            <a:endParaRPr lang="en-US" altLang="zh-CN" sz="16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defRPr/>
            </a:pPr>
            <a:endParaRPr lang="en-US" altLang="zh-CN" sz="24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defRPr/>
            </a:pPr>
            <a:endParaRPr lang="en-US" altLang="zh-CN" sz="2800" i="1" dirty="0">
              <a:solidFill>
                <a:schemeClr val="accent2">
                  <a:lumMod val="40000"/>
                  <a:lumOff val="60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85750" y="4643438"/>
            <a:ext cx="7489825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base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zh-CN" altLang="en-US" sz="2000" kern="0" dirty="0">
              <a:latin typeface="+mn-lt"/>
              <a:ea typeface="+mn-ea"/>
            </a:endParaRPr>
          </a:p>
        </p:txBody>
      </p:sp>
      <p:sp>
        <p:nvSpPr>
          <p:cNvPr id="288777" name="TextBox 15"/>
          <p:cNvSpPr txBox="1">
            <a:spLocks noChangeArrowheads="1"/>
          </p:cNvSpPr>
          <p:nvPr/>
        </p:nvSpPr>
        <p:spPr bwMode="auto">
          <a:xfrm>
            <a:off x="1357290" y="3500438"/>
            <a:ext cx="8572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/>
            <a:r>
              <a:rPr lang="en-US" altLang="zh-CN" sz="1600" dirty="0">
                <a:latin typeface="方正粗活意简体" pitchFamily="65" charset="-122"/>
                <a:ea typeface="方正粗活意简体" pitchFamily="65" charset="-122"/>
              </a:rPr>
              <a:t>UTP</a:t>
            </a:r>
            <a:endParaRPr lang="zh-CN" altLang="en-US" sz="1600" dirty="0">
              <a:latin typeface="方正粗活意简体" pitchFamily="65" charset="-122"/>
              <a:ea typeface="方正粗活意简体" pitchFamily="65" charset="-122"/>
            </a:endParaRPr>
          </a:p>
        </p:txBody>
      </p:sp>
      <p:sp>
        <p:nvSpPr>
          <p:cNvPr id="288780" name="TextBox 18"/>
          <p:cNvSpPr txBox="1">
            <a:spLocks noChangeArrowheads="1"/>
          </p:cNvSpPr>
          <p:nvPr/>
        </p:nvSpPr>
        <p:spPr bwMode="auto">
          <a:xfrm>
            <a:off x="4572000" y="3429000"/>
            <a:ext cx="8572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/>
            <a:r>
              <a:rPr lang="en-US" altLang="zh-CN" sz="1600" dirty="0">
                <a:latin typeface="方正粗活意简体" pitchFamily="65" charset="-122"/>
                <a:ea typeface="方正粗活意简体" pitchFamily="65" charset="-122"/>
              </a:rPr>
              <a:t>FTP</a:t>
            </a:r>
            <a:endParaRPr lang="zh-CN" altLang="en-US" sz="1600" dirty="0">
              <a:latin typeface="方正粗活意简体" pitchFamily="65" charset="-122"/>
              <a:ea typeface="方正粗活意简体" pitchFamily="65" charset="-122"/>
            </a:endParaRPr>
          </a:p>
        </p:txBody>
      </p:sp>
      <p:pic>
        <p:nvPicPr>
          <p:cNvPr id="13" name="Picture 4" descr="6UT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429000"/>
            <a:ext cx="1571636" cy="1422629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14" name="Picture 8" descr="屏蔽电缆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3500438"/>
            <a:ext cx="1643074" cy="1494753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 Box 17"/>
          <p:cNvSpPr txBox="1">
            <a:spLocks noChangeArrowheads="1"/>
          </p:cNvSpPr>
          <p:nvPr/>
        </p:nvSpPr>
        <p:spPr bwMode="gray">
          <a:xfrm>
            <a:off x="357158" y="1114412"/>
            <a:ext cx="371477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4" action="ppaction://hlinksldjump"/>
              </a:rPr>
              <a:t>六类综合布线系列产品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4" action="ppaction://hlinksldjump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25433" y="5286388"/>
            <a:ext cx="37753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双绞线是</a:t>
            </a:r>
            <a:r>
              <a:rPr lang="en-US" altLang="zh-CN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类布线系统中的核心部件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027"/>
          <p:cNvSpPr>
            <a:spLocks noChangeArrowheads="1"/>
          </p:cNvSpPr>
          <p:nvPr/>
        </p:nvSpPr>
        <p:spPr bwMode="auto">
          <a:xfrm>
            <a:off x="571500" y="1700213"/>
            <a:ext cx="6072188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base"/>
            <a:r>
              <a:rPr lang="zh-CN" altLang="en-US" sz="2400" b="1" dirty="0">
                <a:latin typeface="方正隶变简体"/>
                <a:ea typeface="方正隶变简体"/>
                <a:cs typeface="方正隶变简体"/>
              </a:rPr>
              <a:t>非屏蔽</a:t>
            </a:r>
            <a:r>
              <a:rPr lang="en-US" altLang="zh-CN" sz="2400" b="1" dirty="0">
                <a:latin typeface="方正隶变简体"/>
                <a:ea typeface="方正隶变简体"/>
                <a:cs typeface="方正隶变简体"/>
              </a:rPr>
              <a:t>/</a:t>
            </a:r>
            <a:r>
              <a:rPr lang="zh-CN" altLang="en-US" sz="2400" b="1" dirty="0">
                <a:latin typeface="方正隶变简体"/>
                <a:ea typeface="方正隶变简体"/>
                <a:cs typeface="方正隶变简体"/>
              </a:rPr>
              <a:t>屏蔽免打模块</a:t>
            </a:r>
            <a:endParaRPr lang="en-US" altLang="zh-CN" sz="1600" i="1" dirty="0">
              <a:solidFill>
                <a:srgbClr val="A3A3E0"/>
              </a:solidFill>
              <a:latin typeface="方正隶变简体"/>
              <a:ea typeface="方正隶变简体"/>
              <a:cs typeface="方正隶变简体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</a:pPr>
            <a:r>
              <a:rPr lang="zh-CN" altLang="zh-CN" sz="1600" i="1" dirty="0">
                <a:latin typeface="方正隶变简体"/>
                <a:ea typeface="方正隶变简体"/>
                <a:cs typeface="方正隶变简体"/>
              </a:rPr>
              <a:t>IDC被旋转90度</a:t>
            </a: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</a:pPr>
            <a:r>
              <a:rPr lang="zh-CN" altLang="zh-CN" sz="1600" i="1" dirty="0">
                <a:latin typeface="方正隶变简体"/>
                <a:ea typeface="方正隶变简体"/>
                <a:cs typeface="方正隶变简体"/>
              </a:rPr>
              <a:t>端接快速简便</a:t>
            </a: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</a:pPr>
            <a:r>
              <a:rPr lang="zh-CN" altLang="zh-CN" sz="1600" i="1" dirty="0">
                <a:latin typeface="方正隶变简体"/>
                <a:ea typeface="方正隶变简体"/>
                <a:cs typeface="方正隶变简体"/>
              </a:rPr>
              <a:t>不会给内部器件带来压力</a:t>
            </a: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</a:pPr>
            <a:r>
              <a:rPr lang="zh-CN" altLang="en-US" sz="1600" i="1" dirty="0">
                <a:latin typeface="方正隶变简体"/>
                <a:ea typeface="方正隶变简体"/>
                <a:cs typeface="方正隶变简体"/>
              </a:rPr>
              <a:t>排线盖设计，使双绞线的开绞长度≤</a:t>
            </a:r>
            <a:r>
              <a:rPr lang="en-US" altLang="zh-CN" sz="1600" i="1" dirty="0">
                <a:latin typeface="方正隶变简体"/>
                <a:ea typeface="方正隶变简体"/>
                <a:cs typeface="方正隶变简体"/>
              </a:rPr>
              <a:t>6mm</a:t>
            </a:r>
          </a:p>
          <a:p>
            <a:pPr marL="342900" lvl="1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</a:pPr>
            <a:r>
              <a:rPr lang="zh-CN" altLang="en-US" sz="1600" i="1" dirty="0" smtClean="0">
                <a:latin typeface="方正隶变简体"/>
                <a:ea typeface="方正隶变简体"/>
                <a:cs typeface="方正隶变简体"/>
              </a:rPr>
              <a:t>屏蔽</a:t>
            </a:r>
            <a:r>
              <a:rPr lang="zh-CN" altLang="en-US" sz="1600" i="1" dirty="0">
                <a:latin typeface="方正隶变简体"/>
                <a:ea typeface="方正隶变简体"/>
                <a:cs typeface="方正隶变简体"/>
              </a:rPr>
              <a:t>模块是全锌铜金制作，</a:t>
            </a:r>
            <a:r>
              <a:rPr lang="en-US" altLang="zh-CN" sz="1600" i="1" dirty="0">
                <a:latin typeface="方正隶变简体"/>
                <a:ea typeface="方正隶变简体"/>
                <a:cs typeface="方正隶变简体"/>
              </a:rPr>
              <a:t>360°</a:t>
            </a:r>
            <a:r>
              <a:rPr lang="zh-CN" altLang="en-US" sz="1600" i="1" dirty="0">
                <a:latin typeface="方正隶变简体"/>
                <a:ea typeface="方正隶变简体"/>
                <a:cs typeface="方正隶变简体"/>
              </a:rPr>
              <a:t>全屏蔽设计，</a:t>
            </a:r>
            <a:endParaRPr lang="en-US" altLang="zh-CN" sz="1600" i="1" dirty="0">
              <a:latin typeface="方正隶变简体"/>
              <a:ea typeface="方正隶变简体"/>
              <a:cs typeface="方正隶变简体"/>
            </a:endParaRPr>
          </a:p>
          <a:p>
            <a:pPr marL="342900" lvl="1" indent="-342900" fontAlgn="base">
              <a:spcBef>
                <a:spcPct val="20000"/>
              </a:spcBef>
              <a:buClr>
                <a:schemeClr val="accent2"/>
              </a:buClr>
            </a:pPr>
            <a:r>
              <a:rPr lang="en-US" altLang="zh-CN" sz="1600" i="1" dirty="0">
                <a:latin typeface="方正隶变简体"/>
                <a:ea typeface="方正隶变简体"/>
                <a:cs typeface="方正隶变简体"/>
              </a:rPr>
              <a:t>        </a:t>
            </a:r>
            <a:r>
              <a:rPr lang="zh-CN" altLang="en-US" sz="1600" i="1" dirty="0">
                <a:latin typeface="方正隶变简体"/>
                <a:ea typeface="方正隶变简体"/>
                <a:cs typeface="方正隶变简体"/>
              </a:rPr>
              <a:t>保证优秀的</a:t>
            </a:r>
            <a:r>
              <a:rPr lang="en-US" altLang="zh-CN" sz="1600" i="1" dirty="0">
                <a:latin typeface="方正隶变简体"/>
                <a:ea typeface="方正隶变简体"/>
                <a:cs typeface="方正隶变简体"/>
              </a:rPr>
              <a:t>EMC</a:t>
            </a:r>
            <a:r>
              <a:rPr lang="zh-CN" altLang="en-US" sz="1600" i="1" dirty="0">
                <a:latin typeface="方正隶变简体"/>
                <a:ea typeface="方正隶变简体"/>
                <a:cs typeface="方正隶变简体"/>
              </a:rPr>
              <a:t>性能</a:t>
            </a: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</a:pPr>
            <a:r>
              <a:rPr lang="zh-CN" altLang="en-US" sz="1600" i="1" dirty="0">
                <a:latin typeface="方正隶变简体"/>
                <a:ea typeface="方正隶变简体"/>
                <a:cs typeface="方正隶变简体"/>
              </a:rPr>
              <a:t>模 块 与 电 缆 护 套 紧 密 耦 合，减 少 应力 和 弯 曲</a:t>
            </a:r>
            <a:endParaRPr lang="en-US" altLang="zh-CN" sz="1600" i="1" dirty="0">
              <a:latin typeface="方正隶变简体"/>
              <a:ea typeface="方正隶变简体"/>
              <a:cs typeface="方正隶变简体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</a:pPr>
            <a:r>
              <a:rPr lang="zh-CN" altLang="en-US" sz="1600" i="1" dirty="0">
                <a:latin typeface="方正隶变简体"/>
                <a:ea typeface="方正隶变简体"/>
                <a:cs typeface="方正隶变简体"/>
              </a:rPr>
              <a:t>       半 </a:t>
            </a:r>
            <a:r>
              <a:rPr lang="zh-CN" altLang="en-US" sz="1600" i="1" dirty="0" smtClean="0">
                <a:latin typeface="方正隶变简体"/>
                <a:ea typeface="方正隶变简体"/>
                <a:cs typeface="方正隶变简体"/>
              </a:rPr>
              <a:t>径</a:t>
            </a:r>
            <a:endParaRPr lang="zh-CN" altLang="en-US" sz="1600" i="1" dirty="0">
              <a:latin typeface="方正隶变简体"/>
              <a:ea typeface="方正隶变简体"/>
              <a:cs typeface="方正隶变简体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</a:pPr>
            <a:endParaRPr lang="zh-CN" altLang="en-US" sz="1600" i="1" dirty="0">
              <a:solidFill>
                <a:srgbClr val="A3A3E0"/>
              </a:solidFill>
              <a:latin typeface="方正隶变简体"/>
              <a:ea typeface="方正隶变简体"/>
              <a:cs typeface="方正隶变简体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</a:pPr>
            <a:endParaRPr lang="en-US" altLang="zh-CN" sz="1600" i="1" dirty="0">
              <a:solidFill>
                <a:srgbClr val="A3A3E0"/>
              </a:solidFill>
              <a:latin typeface="方正隶变简体"/>
              <a:ea typeface="方正隶变简体"/>
              <a:cs typeface="方正隶变简体"/>
            </a:endParaRPr>
          </a:p>
          <a:p>
            <a:pPr marL="342900" lvl="1" indent="-342900" fontAlgn="base">
              <a:spcBef>
                <a:spcPct val="20000"/>
              </a:spcBef>
              <a:buClr>
                <a:schemeClr val="accent2"/>
              </a:buClr>
            </a:pPr>
            <a:endParaRPr lang="en-US" altLang="zh-CN" sz="1600" i="1" dirty="0">
              <a:solidFill>
                <a:srgbClr val="A3A3E0"/>
              </a:solidFill>
              <a:latin typeface="方正隶变简体"/>
              <a:ea typeface="方正隶变简体"/>
              <a:cs typeface="方正隶变简体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</a:pPr>
            <a:endParaRPr lang="en-US" altLang="zh-CN" sz="1600" i="1" dirty="0">
              <a:solidFill>
                <a:srgbClr val="A3A3E0"/>
              </a:solidFill>
              <a:latin typeface="方正隶变简体"/>
              <a:ea typeface="方正隶变简体"/>
              <a:cs typeface="方正隶变简体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</a:pPr>
            <a:r>
              <a:rPr lang="en-US" altLang="zh-CN" sz="1600" i="1" dirty="0">
                <a:solidFill>
                  <a:srgbClr val="A3A3E0"/>
                </a:solidFill>
                <a:latin typeface="方正隶变简体"/>
                <a:ea typeface="方正隶变简体"/>
                <a:cs typeface="方正隶变简体"/>
              </a:rPr>
              <a:t>      </a:t>
            </a:r>
            <a:r>
              <a:rPr lang="zh-CN" altLang="en-US" sz="1600" i="1" dirty="0">
                <a:solidFill>
                  <a:srgbClr val="A3A3E0"/>
                </a:solidFill>
                <a:latin typeface="方正隶变简体"/>
                <a:ea typeface="方正隶变简体"/>
                <a:cs typeface="方正隶变简体"/>
              </a:rPr>
              <a:t> </a:t>
            </a:r>
            <a:endParaRPr lang="en-US" altLang="zh-CN" sz="1600" i="1" dirty="0">
              <a:solidFill>
                <a:srgbClr val="A3A3E0"/>
              </a:solidFill>
              <a:latin typeface="方正隶变简体"/>
              <a:ea typeface="方正隶变简体"/>
              <a:cs typeface="方正隶变简体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</a:pPr>
            <a:endParaRPr lang="zh-CN" altLang="en-US" sz="1400" i="1" dirty="0">
              <a:solidFill>
                <a:srgbClr val="A3A3E0"/>
              </a:solidFill>
              <a:latin typeface="方正隶变简体"/>
              <a:ea typeface="方正隶变简体"/>
              <a:cs typeface="方正隶变简体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</a:pPr>
            <a:endParaRPr lang="en-US" altLang="zh-CN" sz="1400" i="1" dirty="0">
              <a:solidFill>
                <a:srgbClr val="A3A3E0"/>
              </a:solidFill>
              <a:latin typeface="方正隶变简体"/>
              <a:ea typeface="方正隶变简体"/>
              <a:cs typeface="方正隶变简体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</a:pPr>
            <a:endParaRPr lang="en-US" altLang="zh-CN" sz="1400" i="1" dirty="0">
              <a:solidFill>
                <a:srgbClr val="A3A3E0"/>
              </a:solidFill>
              <a:latin typeface="方正隶变简体"/>
              <a:ea typeface="方正隶变简体"/>
              <a:cs typeface="方正隶变简体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</a:pPr>
            <a:endParaRPr lang="en-US" altLang="zh-CN" sz="1400" i="1" dirty="0">
              <a:solidFill>
                <a:srgbClr val="A3A3E0"/>
              </a:solidFill>
              <a:latin typeface="方正隶变简体"/>
              <a:ea typeface="方正隶变简体"/>
              <a:cs typeface="方正隶变简体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</a:pPr>
            <a:endParaRPr lang="zh-CN" altLang="en-US" sz="1400" i="1" dirty="0">
              <a:solidFill>
                <a:srgbClr val="A3A3E0"/>
              </a:solidFill>
              <a:latin typeface="方正隶变简体"/>
              <a:ea typeface="方正隶变简体"/>
              <a:cs typeface="方正隶变简体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accent2"/>
              </a:buClr>
              <a:buFontTx/>
              <a:buChar char="·"/>
            </a:pPr>
            <a:endParaRPr lang="en-US" altLang="zh-CN" sz="2800" i="1" dirty="0">
              <a:solidFill>
                <a:srgbClr val="A3A3E0"/>
              </a:solidFill>
              <a:latin typeface="方正隶变简体"/>
              <a:ea typeface="方正隶变简体"/>
              <a:cs typeface="方正隶变简体"/>
            </a:endParaRPr>
          </a:p>
        </p:txBody>
      </p:sp>
      <p:pic>
        <p:nvPicPr>
          <p:cNvPr id="293892" name="图片 3" descr="六类UTP模块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2276475"/>
            <a:ext cx="1366837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3893" name="图片 4" descr="六类UTP模块打开1.t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950" y="4221163"/>
            <a:ext cx="1246188" cy="97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3894" name="图片 5" descr="六类UTP模块打开.t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3475" y="3435350"/>
            <a:ext cx="1843088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3895" name="WordArt 26"/>
          <p:cNvSpPr>
            <a:spLocks noChangeArrowheads="1" noChangeShapeType="1" noTextEdit="1"/>
          </p:cNvSpPr>
          <p:nvPr/>
        </p:nvSpPr>
        <p:spPr bwMode="auto">
          <a:xfrm>
            <a:off x="7105650" y="2855913"/>
            <a:ext cx="714375" cy="14446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altLang="zh-CN" sz="14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rPr>
              <a:t>MOU456AF</a:t>
            </a:r>
            <a:endParaRPr lang="zh-CN" altLang="en-US" sz="1400" b="1" kern="1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黑体"/>
              <a:ea typeface="黑体"/>
            </a:endParaRPr>
          </a:p>
        </p:txBody>
      </p:sp>
      <p:pic>
        <p:nvPicPr>
          <p:cNvPr id="293896" name="图片 7" descr="CAT6屏蔽模块.t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775" y="4529138"/>
            <a:ext cx="2232025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3897" name="WordArt 26"/>
          <p:cNvSpPr>
            <a:spLocks noChangeArrowheads="1" noChangeShapeType="1" noTextEdit="1"/>
          </p:cNvSpPr>
          <p:nvPr/>
        </p:nvSpPr>
        <p:spPr bwMode="auto">
          <a:xfrm>
            <a:off x="2286000" y="5429250"/>
            <a:ext cx="1054100" cy="30321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altLang="zh-CN" sz="14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rPr>
              <a:t>MOS456AF</a:t>
            </a:r>
            <a:endParaRPr lang="zh-CN" altLang="en-US" sz="1400" b="1" kern="1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gray">
          <a:xfrm>
            <a:off x="285720" y="1185850"/>
            <a:ext cx="378621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6" action="ppaction://hlinksldjump"/>
              </a:rPr>
              <a:t>六类综合布线系列产品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6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9186" name="Object 2"/>
          <p:cNvGraphicFramePr>
            <a:graphicFrameLocks noChangeAspect="1"/>
          </p:cNvGraphicFramePr>
          <p:nvPr/>
        </p:nvGraphicFramePr>
        <p:xfrm>
          <a:off x="611188" y="1773238"/>
          <a:ext cx="2125662" cy="171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668" name="Bitmap Image" r:id="rId3" imgW="1371429" imgH="1104762" progId="PBrush">
                  <p:embed/>
                </p:oleObj>
              </mc:Choice>
              <mc:Fallback>
                <p:oleObj name="Bitmap Image" r:id="rId3" imgW="1371429" imgH="1104762" progId="PBrus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773238"/>
                        <a:ext cx="2125662" cy="1711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9187" name="Text Box 3"/>
          <p:cNvSpPr txBox="1">
            <a:spLocks noChangeArrowheads="1"/>
          </p:cNvSpPr>
          <p:nvPr/>
        </p:nvSpPr>
        <p:spPr bwMode="auto">
          <a:xfrm>
            <a:off x="274638" y="3743325"/>
            <a:ext cx="3263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宋体" charset="-122"/>
              </a:rPr>
              <a:t>焊接的 </a:t>
            </a:r>
            <a:r>
              <a:rPr lang="en-US" altLang="zh-CN" b="1">
                <a:solidFill>
                  <a:srgbClr val="FF0000"/>
                </a:solidFill>
                <a:latin typeface="宋体" charset="-122"/>
              </a:rPr>
              <a:t>IDC </a:t>
            </a:r>
            <a:r>
              <a:rPr lang="zh-CN" altLang="en-US" b="1">
                <a:solidFill>
                  <a:srgbClr val="FF0000"/>
                </a:solidFill>
                <a:latin typeface="宋体" charset="-122"/>
              </a:rPr>
              <a:t>接触点</a:t>
            </a:r>
          </a:p>
        </p:txBody>
      </p:sp>
      <p:sp>
        <p:nvSpPr>
          <p:cNvPr id="349188" name="Text Box 26"/>
          <p:cNvSpPr txBox="1">
            <a:spLocks noChangeArrowheads="1"/>
          </p:cNvSpPr>
          <p:nvPr/>
        </p:nvSpPr>
        <p:spPr bwMode="auto">
          <a:xfrm>
            <a:off x="3170238" y="1746252"/>
            <a:ext cx="5745162" cy="2039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Aft>
                <a:spcPct val="50000"/>
              </a:spcAft>
            </a:pPr>
            <a:r>
              <a:rPr lang="zh-CN" altLang="en-US" b="1" u="sng" dirty="0">
                <a:solidFill>
                  <a:srgbClr val="800000"/>
                </a:solidFill>
              </a:rPr>
              <a:t>传统的模块设计使用焊接</a:t>
            </a:r>
            <a:endParaRPr lang="zh-CN" altLang="en-US" dirty="0"/>
          </a:p>
          <a:p>
            <a:pPr fontAlgn="base">
              <a:spcAft>
                <a:spcPct val="20000"/>
              </a:spcAft>
              <a:buFontTx/>
              <a:buChar char="•"/>
            </a:pPr>
            <a:r>
              <a:rPr lang="zh-CN" altLang="en-US" sz="2000" dirty="0"/>
              <a:t> 压线时</a:t>
            </a:r>
            <a:r>
              <a:rPr lang="en-US" altLang="zh-CN" sz="2000" dirty="0"/>
              <a:t>, </a:t>
            </a:r>
            <a:r>
              <a:rPr lang="zh-CN" altLang="en-US" sz="2000" dirty="0"/>
              <a:t>电路板的焊接点会因大力冲击产生裂痕</a:t>
            </a:r>
          </a:p>
          <a:p>
            <a:pPr fontAlgn="base">
              <a:spcAft>
                <a:spcPct val="20000"/>
              </a:spcAft>
              <a:buFontTx/>
              <a:buChar char="•"/>
            </a:pPr>
            <a:r>
              <a:rPr lang="zh-CN" altLang="en-US" sz="2000" dirty="0"/>
              <a:t> 可能做成 “假焊接”</a:t>
            </a:r>
          </a:p>
          <a:p>
            <a:pPr fontAlgn="base">
              <a:spcAft>
                <a:spcPct val="20000"/>
              </a:spcAft>
              <a:buFontTx/>
              <a:buChar char="•"/>
            </a:pPr>
            <a:r>
              <a:rPr lang="zh-CN" altLang="en-US" sz="2000" dirty="0"/>
              <a:t> 会产生间歇性的中断接触问题</a:t>
            </a:r>
          </a:p>
          <a:p>
            <a:pPr fontAlgn="base">
              <a:spcAft>
                <a:spcPct val="20000"/>
              </a:spcAft>
            </a:pPr>
            <a:endParaRPr lang="en-US" altLang="zh-CN" sz="2000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214438" y="4251325"/>
            <a:ext cx="7319962" cy="1320800"/>
            <a:chOff x="731" y="3579"/>
            <a:chExt cx="4909" cy="642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1344" y="3875"/>
              <a:ext cx="1008" cy="234"/>
              <a:chOff x="1358" y="3879"/>
              <a:chExt cx="1008" cy="234"/>
            </a:xfrm>
          </p:grpSpPr>
          <p:sp>
            <p:nvSpPr>
              <p:cNvPr id="349191" name="Rectangle 6"/>
              <p:cNvSpPr>
                <a:spLocks noChangeArrowheads="1"/>
              </p:cNvSpPr>
              <p:nvPr/>
            </p:nvSpPr>
            <p:spPr bwMode="auto">
              <a:xfrm>
                <a:off x="1358" y="3879"/>
                <a:ext cx="1005" cy="47"/>
              </a:xfrm>
              <a:prstGeom prst="rect">
                <a:avLst/>
              </a:prstGeom>
              <a:solidFill>
                <a:srgbClr val="996633"/>
              </a:solidFill>
              <a:ln w="9525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/>
                <a:endParaRPr lang="zh-CN" altLang="en-US"/>
              </a:p>
            </p:txBody>
          </p:sp>
          <p:sp>
            <p:nvSpPr>
              <p:cNvPr id="349192" name="Rectangle 7" descr="Wide upward diagonal"/>
              <p:cNvSpPr>
                <a:spLocks noChangeArrowheads="1"/>
              </p:cNvSpPr>
              <p:nvPr/>
            </p:nvSpPr>
            <p:spPr bwMode="auto">
              <a:xfrm>
                <a:off x="1360" y="3932"/>
                <a:ext cx="1003" cy="140"/>
              </a:xfrm>
              <a:prstGeom prst="rect">
                <a:avLst/>
              </a:prstGeom>
              <a:pattFill prst="wdUpDiag">
                <a:fgClr>
                  <a:srgbClr val="009900"/>
                </a:fgClr>
                <a:bgClr>
                  <a:schemeClr val="accent1"/>
                </a:bgClr>
              </a:patt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/>
                <a:endParaRPr lang="zh-CN" altLang="en-US"/>
              </a:p>
            </p:txBody>
          </p:sp>
          <p:sp>
            <p:nvSpPr>
              <p:cNvPr id="349193" name="Rectangle 8"/>
              <p:cNvSpPr>
                <a:spLocks noChangeArrowheads="1"/>
              </p:cNvSpPr>
              <p:nvPr/>
            </p:nvSpPr>
            <p:spPr bwMode="auto">
              <a:xfrm>
                <a:off x="2249" y="4066"/>
                <a:ext cx="117" cy="47"/>
              </a:xfrm>
              <a:prstGeom prst="rect">
                <a:avLst/>
              </a:prstGeom>
              <a:solidFill>
                <a:srgbClr val="996633"/>
              </a:solidFill>
              <a:ln w="9525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/>
                <a:endParaRPr lang="zh-CN" altLang="en-US"/>
              </a:p>
            </p:txBody>
          </p:sp>
        </p:grpSp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2517" y="3875"/>
              <a:ext cx="571" cy="238"/>
              <a:chOff x="2515" y="3879"/>
              <a:chExt cx="571" cy="238"/>
            </a:xfrm>
          </p:grpSpPr>
          <p:sp>
            <p:nvSpPr>
              <p:cNvPr id="349195" name="Rectangle 10"/>
              <p:cNvSpPr>
                <a:spLocks noChangeArrowheads="1"/>
              </p:cNvSpPr>
              <p:nvPr/>
            </p:nvSpPr>
            <p:spPr bwMode="auto">
              <a:xfrm>
                <a:off x="2517" y="3879"/>
                <a:ext cx="335" cy="47"/>
              </a:xfrm>
              <a:prstGeom prst="rect">
                <a:avLst/>
              </a:prstGeom>
              <a:solidFill>
                <a:srgbClr val="996633"/>
              </a:solidFill>
              <a:ln w="9525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/>
                <a:endParaRPr lang="zh-CN" altLang="en-US"/>
              </a:p>
            </p:txBody>
          </p:sp>
          <p:sp>
            <p:nvSpPr>
              <p:cNvPr id="349196" name="Rectangle 11" descr="Wide upward diagonal"/>
              <p:cNvSpPr>
                <a:spLocks noChangeArrowheads="1"/>
              </p:cNvSpPr>
              <p:nvPr/>
            </p:nvSpPr>
            <p:spPr bwMode="auto">
              <a:xfrm>
                <a:off x="2516" y="3926"/>
                <a:ext cx="570" cy="140"/>
              </a:xfrm>
              <a:prstGeom prst="rect">
                <a:avLst/>
              </a:prstGeom>
              <a:pattFill prst="wdUpDiag">
                <a:fgClr>
                  <a:srgbClr val="009900"/>
                </a:fgClr>
                <a:bgClr>
                  <a:schemeClr val="accent1"/>
                </a:bgClr>
              </a:patt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/>
                <a:endParaRPr lang="zh-CN" altLang="en-US"/>
              </a:p>
            </p:txBody>
          </p:sp>
          <p:sp>
            <p:nvSpPr>
              <p:cNvPr id="349197" name="Rectangle 12"/>
              <p:cNvSpPr>
                <a:spLocks noChangeArrowheads="1"/>
              </p:cNvSpPr>
              <p:nvPr/>
            </p:nvSpPr>
            <p:spPr bwMode="auto">
              <a:xfrm>
                <a:off x="2515" y="4068"/>
                <a:ext cx="123" cy="49"/>
              </a:xfrm>
              <a:prstGeom prst="rect">
                <a:avLst/>
              </a:prstGeom>
              <a:solidFill>
                <a:srgbClr val="996633"/>
              </a:solidFill>
              <a:ln w="9525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/>
                <a:endParaRPr lang="zh-CN" altLang="en-US"/>
              </a:p>
            </p:txBody>
          </p:sp>
        </p:grpSp>
        <p:sp>
          <p:nvSpPr>
            <p:cNvPr id="349198" name="Rectangle 13"/>
            <p:cNvSpPr>
              <a:spLocks noChangeArrowheads="1"/>
            </p:cNvSpPr>
            <p:nvPr/>
          </p:nvSpPr>
          <p:spPr bwMode="auto">
            <a:xfrm>
              <a:off x="2371" y="3721"/>
              <a:ext cx="135" cy="458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fontAlgn="base"/>
              <a:endParaRPr lang="zh-CN" altLang="en-US"/>
            </a:p>
          </p:txBody>
        </p:sp>
        <p:sp>
          <p:nvSpPr>
            <p:cNvPr id="349199" name="Text Box 14"/>
            <p:cNvSpPr txBox="1">
              <a:spLocks noChangeArrowheads="1"/>
            </p:cNvSpPr>
            <p:nvPr/>
          </p:nvSpPr>
          <p:spPr bwMode="auto">
            <a:xfrm>
              <a:off x="731" y="3603"/>
              <a:ext cx="1754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</a:pPr>
              <a:r>
                <a:rPr lang="zh-CN" altLang="en-US"/>
                <a:t>电路板面的铜导线</a:t>
              </a:r>
            </a:p>
          </p:txBody>
        </p:sp>
        <p:sp>
          <p:nvSpPr>
            <p:cNvPr id="349200" name="Text Box 15"/>
            <p:cNvSpPr txBox="1">
              <a:spLocks noChangeArrowheads="1"/>
            </p:cNvSpPr>
            <p:nvPr/>
          </p:nvSpPr>
          <p:spPr bwMode="auto">
            <a:xfrm>
              <a:off x="2756" y="3579"/>
              <a:ext cx="869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>
                  <a:latin typeface="宋体" charset="-122"/>
                </a:rPr>
                <a:t>IDC </a:t>
              </a:r>
              <a:r>
                <a:rPr lang="zh-CN" altLang="en-US">
                  <a:latin typeface="宋体" charset="-122"/>
                </a:rPr>
                <a:t>接点</a:t>
              </a:r>
              <a:r>
                <a:rPr lang="zh-CN" altLang="en-US" sz="1600"/>
                <a:t>    </a:t>
              </a:r>
              <a:endParaRPr lang="zh-CN" altLang="en-US" sz="1600" b="1"/>
            </a:p>
          </p:txBody>
        </p:sp>
        <p:sp>
          <p:nvSpPr>
            <p:cNvPr id="349201" name="Text Box 16"/>
            <p:cNvSpPr txBox="1">
              <a:spLocks noChangeArrowheads="1"/>
            </p:cNvSpPr>
            <p:nvPr/>
          </p:nvSpPr>
          <p:spPr bwMode="auto">
            <a:xfrm>
              <a:off x="3336" y="3763"/>
              <a:ext cx="2150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zh-CN" altLang="en-US">
                  <a:latin typeface="宋体" charset="-122"/>
                </a:rPr>
                <a:t>印刷电路板 </a:t>
              </a:r>
              <a:r>
                <a:rPr lang="en-US" altLang="zh-CN">
                  <a:latin typeface="宋体" charset="-122"/>
                </a:rPr>
                <a:t>(PCB)</a:t>
              </a:r>
              <a:r>
                <a:rPr lang="en-US" altLang="zh-CN" sz="1600">
                  <a:latin typeface="宋体" charset="-122"/>
                </a:rPr>
                <a:t> </a:t>
              </a:r>
              <a:endParaRPr lang="en-US" altLang="zh-CN" sz="1600" b="1">
                <a:latin typeface="宋体" charset="-122"/>
              </a:endParaRPr>
            </a:p>
          </p:txBody>
        </p:sp>
        <p:sp>
          <p:nvSpPr>
            <p:cNvPr id="349202" name="Line 17"/>
            <p:cNvSpPr>
              <a:spLocks noChangeShapeType="1"/>
            </p:cNvSpPr>
            <p:nvPr/>
          </p:nvSpPr>
          <p:spPr bwMode="auto">
            <a:xfrm flipH="1">
              <a:off x="2495" y="3673"/>
              <a:ext cx="292" cy="4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9203" name="Line 18"/>
            <p:cNvSpPr>
              <a:spLocks noChangeShapeType="1"/>
            </p:cNvSpPr>
            <p:nvPr/>
          </p:nvSpPr>
          <p:spPr bwMode="auto">
            <a:xfrm rot="-1620331" flipH="1" flipV="1">
              <a:off x="3087" y="3858"/>
              <a:ext cx="331" cy="7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9204" name="Line 19"/>
            <p:cNvSpPr>
              <a:spLocks noChangeShapeType="1"/>
            </p:cNvSpPr>
            <p:nvPr/>
          </p:nvSpPr>
          <p:spPr bwMode="auto">
            <a:xfrm>
              <a:off x="1803" y="3785"/>
              <a:ext cx="351" cy="9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9205" name="Freeform 20"/>
            <p:cNvSpPr>
              <a:spLocks/>
            </p:cNvSpPr>
            <p:nvPr/>
          </p:nvSpPr>
          <p:spPr bwMode="auto">
            <a:xfrm>
              <a:off x="2246" y="4102"/>
              <a:ext cx="136" cy="65"/>
            </a:xfrm>
            <a:custGeom>
              <a:avLst/>
              <a:gdLst>
                <a:gd name="T0" fmla="*/ 20 w 104"/>
                <a:gd name="T1" fmla="*/ 5 h 33"/>
                <a:gd name="T2" fmla="*/ 92 w 104"/>
                <a:gd name="T3" fmla="*/ 5 h 33"/>
                <a:gd name="T4" fmla="*/ 90 w 104"/>
                <a:gd name="T5" fmla="*/ 33 h 33"/>
                <a:gd name="T6" fmla="*/ 8 w 104"/>
                <a:gd name="T7" fmla="*/ 7 h 33"/>
                <a:gd name="T8" fmla="*/ 44 w 104"/>
                <a:gd name="T9" fmla="*/ 3 h 33"/>
                <a:gd name="T10" fmla="*/ 20 w 104"/>
                <a:gd name="T11" fmla="*/ 5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"/>
                <a:gd name="T19" fmla="*/ 0 h 33"/>
                <a:gd name="T20" fmla="*/ 104 w 104"/>
                <a:gd name="T21" fmla="*/ 33 h 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" h="33">
                  <a:moveTo>
                    <a:pt x="20" y="5"/>
                  </a:moveTo>
                  <a:cubicBezTo>
                    <a:pt x="28" y="5"/>
                    <a:pt x="80" y="0"/>
                    <a:pt x="92" y="5"/>
                  </a:cubicBezTo>
                  <a:cubicBezTo>
                    <a:pt x="104" y="10"/>
                    <a:pt x="104" y="33"/>
                    <a:pt x="90" y="33"/>
                  </a:cubicBezTo>
                  <a:cubicBezTo>
                    <a:pt x="76" y="33"/>
                    <a:pt x="16" y="12"/>
                    <a:pt x="8" y="7"/>
                  </a:cubicBezTo>
                  <a:cubicBezTo>
                    <a:pt x="0" y="2"/>
                    <a:pt x="40" y="3"/>
                    <a:pt x="44" y="3"/>
                  </a:cubicBezTo>
                  <a:cubicBezTo>
                    <a:pt x="48" y="3"/>
                    <a:pt x="12" y="5"/>
                    <a:pt x="20" y="5"/>
                  </a:cubicBezTo>
                  <a:close/>
                </a:path>
              </a:pathLst>
            </a:custGeom>
            <a:solidFill>
              <a:srgbClr val="B2B2B2"/>
            </a:solidFill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base"/>
              <a:endParaRPr lang="zh-CN" altLang="en-US"/>
            </a:p>
          </p:txBody>
        </p:sp>
        <p:sp>
          <p:nvSpPr>
            <p:cNvPr id="349206" name="Freeform 21"/>
            <p:cNvSpPr>
              <a:spLocks/>
            </p:cNvSpPr>
            <p:nvPr/>
          </p:nvSpPr>
          <p:spPr bwMode="auto">
            <a:xfrm rot="9393425">
              <a:off x="2512" y="4113"/>
              <a:ext cx="145" cy="71"/>
            </a:xfrm>
            <a:custGeom>
              <a:avLst/>
              <a:gdLst>
                <a:gd name="T0" fmla="*/ 20 w 104"/>
                <a:gd name="T1" fmla="*/ 5 h 33"/>
                <a:gd name="T2" fmla="*/ 92 w 104"/>
                <a:gd name="T3" fmla="*/ 5 h 33"/>
                <a:gd name="T4" fmla="*/ 90 w 104"/>
                <a:gd name="T5" fmla="*/ 33 h 33"/>
                <a:gd name="T6" fmla="*/ 8 w 104"/>
                <a:gd name="T7" fmla="*/ 7 h 33"/>
                <a:gd name="T8" fmla="*/ 44 w 104"/>
                <a:gd name="T9" fmla="*/ 3 h 33"/>
                <a:gd name="T10" fmla="*/ 20 w 104"/>
                <a:gd name="T11" fmla="*/ 5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"/>
                <a:gd name="T19" fmla="*/ 0 h 33"/>
                <a:gd name="T20" fmla="*/ 104 w 104"/>
                <a:gd name="T21" fmla="*/ 33 h 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" h="33">
                  <a:moveTo>
                    <a:pt x="20" y="5"/>
                  </a:moveTo>
                  <a:cubicBezTo>
                    <a:pt x="28" y="5"/>
                    <a:pt x="80" y="0"/>
                    <a:pt x="92" y="5"/>
                  </a:cubicBezTo>
                  <a:cubicBezTo>
                    <a:pt x="104" y="10"/>
                    <a:pt x="104" y="33"/>
                    <a:pt x="90" y="33"/>
                  </a:cubicBezTo>
                  <a:cubicBezTo>
                    <a:pt x="76" y="33"/>
                    <a:pt x="16" y="12"/>
                    <a:pt x="8" y="7"/>
                  </a:cubicBezTo>
                  <a:cubicBezTo>
                    <a:pt x="0" y="2"/>
                    <a:pt x="40" y="3"/>
                    <a:pt x="44" y="3"/>
                  </a:cubicBezTo>
                  <a:cubicBezTo>
                    <a:pt x="48" y="3"/>
                    <a:pt x="12" y="5"/>
                    <a:pt x="20" y="5"/>
                  </a:cubicBezTo>
                  <a:close/>
                </a:path>
              </a:pathLst>
            </a:custGeom>
            <a:solidFill>
              <a:srgbClr val="B2B2B2"/>
            </a:solidFill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base"/>
              <a:endParaRPr lang="zh-CN" altLang="en-US"/>
            </a:p>
          </p:txBody>
        </p:sp>
        <p:sp>
          <p:nvSpPr>
            <p:cNvPr id="349207" name="Text Box 22"/>
            <p:cNvSpPr txBox="1">
              <a:spLocks noChangeArrowheads="1"/>
            </p:cNvSpPr>
            <p:nvPr/>
          </p:nvSpPr>
          <p:spPr bwMode="auto">
            <a:xfrm>
              <a:off x="1498" y="4072"/>
              <a:ext cx="55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</a:pPr>
              <a:r>
                <a:rPr lang="zh-CN" altLang="en-US">
                  <a:latin typeface="宋体" charset="-122"/>
                </a:rPr>
                <a:t>焊锡</a:t>
              </a:r>
            </a:p>
          </p:txBody>
        </p:sp>
        <p:sp>
          <p:nvSpPr>
            <p:cNvPr id="349208" name="Line 23"/>
            <p:cNvSpPr>
              <a:spLocks noChangeShapeType="1"/>
            </p:cNvSpPr>
            <p:nvPr/>
          </p:nvSpPr>
          <p:spPr bwMode="auto">
            <a:xfrm rot="21109380" flipV="1">
              <a:off x="2005" y="4157"/>
              <a:ext cx="287" cy="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9209" name="Line 24"/>
            <p:cNvSpPr>
              <a:spLocks noChangeShapeType="1"/>
            </p:cNvSpPr>
            <p:nvPr/>
          </p:nvSpPr>
          <p:spPr bwMode="auto">
            <a:xfrm rot="10344814">
              <a:off x="2652" y="4124"/>
              <a:ext cx="500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9210" name="Text Box 25"/>
            <p:cNvSpPr txBox="1">
              <a:spLocks noChangeArrowheads="1"/>
            </p:cNvSpPr>
            <p:nvPr/>
          </p:nvSpPr>
          <p:spPr bwMode="auto">
            <a:xfrm>
              <a:off x="3074" y="3968"/>
              <a:ext cx="2566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zh-CN" altLang="en-US">
                  <a:latin typeface="宋体" charset="-122"/>
                </a:rPr>
                <a:t>焊接裂痕</a:t>
              </a:r>
            </a:p>
          </p:txBody>
        </p:sp>
      </p:grpSp>
      <p:sp>
        <p:nvSpPr>
          <p:cNvPr id="27" name="Text Box 17"/>
          <p:cNvSpPr txBox="1">
            <a:spLocks noChangeArrowheads="1"/>
          </p:cNvSpPr>
          <p:nvPr/>
        </p:nvSpPr>
        <p:spPr bwMode="gray">
          <a:xfrm>
            <a:off x="285720" y="1000108"/>
            <a:ext cx="364333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5" action="ppaction://hlinksldjump"/>
              </a:rPr>
              <a:t>六类综合布线系列产品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5" action="ppaction://hlinksldjump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图片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883" y="1826124"/>
            <a:ext cx="1950357" cy="1317124"/>
          </a:xfrm>
          <a:prstGeom prst="rect">
            <a:avLst/>
          </a:prstGeom>
        </p:spPr>
      </p:pic>
      <p:sp>
        <p:nvSpPr>
          <p:cNvPr id="350210" name="Text Box 6"/>
          <p:cNvSpPr txBox="1">
            <a:spLocks noChangeArrowheads="1"/>
          </p:cNvSpPr>
          <p:nvPr/>
        </p:nvSpPr>
        <p:spPr bwMode="auto">
          <a:xfrm>
            <a:off x="3643313" y="1428750"/>
            <a:ext cx="5000625" cy="1987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Aft>
                <a:spcPct val="20000"/>
              </a:spcAft>
            </a:pPr>
            <a:r>
              <a:rPr lang="en-US" altLang="zh-CN" b="1" u="sng" dirty="0">
                <a:solidFill>
                  <a:srgbClr val="800000"/>
                </a:solidFill>
              </a:rPr>
              <a:t>CAT6 </a:t>
            </a:r>
            <a:r>
              <a:rPr lang="zh-CN" altLang="en-US" b="1" u="sng" dirty="0">
                <a:solidFill>
                  <a:srgbClr val="800000"/>
                </a:solidFill>
              </a:rPr>
              <a:t>接触针 设计</a:t>
            </a:r>
            <a:r>
              <a:rPr lang="zh-CN" altLang="en-US" sz="2800" b="1" u="sng" dirty="0">
                <a:solidFill>
                  <a:srgbClr val="800000"/>
                </a:solidFill>
              </a:rPr>
              <a:t> </a:t>
            </a:r>
          </a:p>
          <a:p>
            <a:pPr marL="576263" lvl="1" indent="-200025" fontAlgn="base">
              <a:spcAft>
                <a:spcPct val="20000"/>
              </a:spcAft>
            </a:pPr>
            <a:r>
              <a:rPr lang="zh-CN" altLang="en-US" dirty="0"/>
              <a:t>高可靠性</a:t>
            </a:r>
            <a:r>
              <a:rPr lang="en-US" altLang="zh-CN" dirty="0"/>
              <a:t>, </a:t>
            </a:r>
            <a:r>
              <a:rPr lang="zh-CN" altLang="en-US" dirty="0"/>
              <a:t>不采用焊锡</a:t>
            </a:r>
          </a:p>
          <a:p>
            <a:pPr marL="576263" lvl="1" indent="-200025" fontAlgn="base"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zh-CN" altLang="en-US" sz="2000" dirty="0"/>
              <a:t>消除 “假焊接” 风险</a:t>
            </a:r>
          </a:p>
          <a:p>
            <a:pPr marL="576263" lvl="1" indent="-200025" fontAlgn="base"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zh-CN" altLang="en-US" sz="2000" dirty="0"/>
              <a:t>消除 “焊接裂痕” 风险 </a:t>
            </a:r>
          </a:p>
          <a:p>
            <a:pPr marL="576263" lvl="1" indent="-200025" fontAlgn="base">
              <a:spcAft>
                <a:spcPct val="20000"/>
              </a:spcAft>
              <a:buClr>
                <a:schemeClr val="tx1"/>
              </a:buClr>
              <a:buFont typeface="Wingdings" pitchFamily="2" charset="2"/>
              <a:buChar char="§"/>
            </a:pPr>
            <a:r>
              <a:rPr lang="zh-CN" altLang="en-US" sz="2000" dirty="0"/>
              <a:t>消除 “间歇性中断接触” 风险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214438" y="4000500"/>
            <a:ext cx="6894512" cy="1700213"/>
            <a:chOff x="553" y="3153"/>
            <a:chExt cx="4343" cy="1071"/>
          </a:xfrm>
        </p:grpSpPr>
        <p:sp>
          <p:nvSpPr>
            <p:cNvPr id="350212" name="Rectangle 8"/>
            <p:cNvSpPr>
              <a:spLocks noChangeArrowheads="1"/>
            </p:cNvSpPr>
            <p:nvPr/>
          </p:nvSpPr>
          <p:spPr bwMode="auto">
            <a:xfrm>
              <a:off x="2122" y="3697"/>
              <a:ext cx="114" cy="48"/>
            </a:xfrm>
            <a:prstGeom prst="rect">
              <a:avLst/>
            </a:prstGeom>
            <a:solidFill>
              <a:srgbClr val="996633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base"/>
              <a:endParaRPr lang="zh-CN" altLang="en-US"/>
            </a:p>
          </p:txBody>
        </p:sp>
        <p:sp>
          <p:nvSpPr>
            <p:cNvPr id="350213" name="Rectangle 9"/>
            <p:cNvSpPr>
              <a:spLocks noChangeArrowheads="1"/>
            </p:cNvSpPr>
            <p:nvPr/>
          </p:nvSpPr>
          <p:spPr bwMode="auto">
            <a:xfrm>
              <a:off x="2386" y="3695"/>
              <a:ext cx="114" cy="48"/>
            </a:xfrm>
            <a:prstGeom prst="rect">
              <a:avLst/>
            </a:prstGeom>
            <a:solidFill>
              <a:srgbClr val="996633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base"/>
              <a:endParaRPr lang="zh-CN" altLang="en-US"/>
            </a:p>
          </p:txBody>
        </p:sp>
        <p:sp>
          <p:nvSpPr>
            <p:cNvPr id="350214" name="Rectangle 10"/>
            <p:cNvSpPr>
              <a:spLocks noChangeArrowheads="1"/>
            </p:cNvSpPr>
            <p:nvPr/>
          </p:nvSpPr>
          <p:spPr bwMode="auto">
            <a:xfrm>
              <a:off x="1230" y="3507"/>
              <a:ext cx="1005" cy="47"/>
            </a:xfrm>
            <a:prstGeom prst="rect">
              <a:avLst/>
            </a:prstGeom>
            <a:solidFill>
              <a:srgbClr val="996633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base"/>
              <a:endParaRPr lang="zh-CN" altLang="en-US"/>
            </a:p>
          </p:txBody>
        </p:sp>
        <p:sp>
          <p:nvSpPr>
            <p:cNvPr id="350215" name="Rectangle 11"/>
            <p:cNvSpPr>
              <a:spLocks noChangeArrowheads="1"/>
            </p:cNvSpPr>
            <p:nvPr/>
          </p:nvSpPr>
          <p:spPr bwMode="auto">
            <a:xfrm>
              <a:off x="2409" y="3505"/>
              <a:ext cx="335" cy="47"/>
            </a:xfrm>
            <a:prstGeom prst="rect">
              <a:avLst/>
            </a:prstGeom>
            <a:solidFill>
              <a:srgbClr val="996633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base"/>
              <a:endParaRPr lang="zh-CN" altLang="en-US"/>
            </a:p>
          </p:txBody>
        </p:sp>
        <p:sp>
          <p:nvSpPr>
            <p:cNvPr id="350216" name="Rectangle 12" descr="Wide upward diagonal"/>
            <p:cNvSpPr>
              <a:spLocks noChangeArrowheads="1"/>
            </p:cNvSpPr>
            <p:nvPr/>
          </p:nvSpPr>
          <p:spPr bwMode="auto">
            <a:xfrm>
              <a:off x="1228" y="3558"/>
              <a:ext cx="997" cy="140"/>
            </a:xfrm>
            <a:prstGeom prst="rect">
              <a:avLst/>
            </a:prstGeom>
            <a:pattFill prst="wdUpDiag">
              <a:fgClr>
                <a:srgbClr val="009900"/>
              </a:fgClr>
              <a:bgClr>
                <a:schemeClr val="accent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base"/>
              <a:endParaRPr lang="zh-CN" altLang="en-US"/>
            </a:p>
          </p:txBody>
        </p:sp>
        <p:sp>
          <p:nvSpPr>
            <p:cNvPr id="350217" name="Rectangle 13" descr="Wide upward diagonal"/>
            <p:cNvSpPr>
              <a:spLocks noChangeArrowheads="1"/>
            </p:cNvSpPr>
            <p:nvPr/>
          </p:nvSpPr>
          <p:spPr bwMode="auto">
            <a:xfrm>
              <a:off x="2403" y="3556"/>
              <a:ext cx="570" cy="140"/>
            </a:xfrm>
            <a:prstGeom prst="rect">
              <a:avLst/>
            </a:prstGeom>
            <a:pattFill prst="wdUpDiag">
              <a:fgClr>
                <a:srgbClr val="009900"/>
              </a:fgClr>
              <a:bgClr>
                <a:schemeClr val="accent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base"/>
              <a:endParaRPr lang="zh-CN" altLang="en-US"/>
            </a:p>
          </p:txBody>
        </p:sp>
        <p:sp>
          <p:nvSpPr>
            <p:cNvPr id="350218" name="Oval 14"/>
            <p:cNvSpPr>
              <a:spLocks noChangeArrowheads="1"/>
            </p:cNvSpPr>
            <p:nvPr/>
          </p:nvSpPr>
          <p:spPr bwMode="auto">
            <a:xfrm>
              <a:off x="2221" y="3403"/>
              <a:ext cx="203" cy="428"/>
            </a:xfrm>
            <a:prstGeom prst="ellipse">
              <a:avLst/>
            </a:prstGeom>
            <a:solidFill>
              <a:srgbClr val="FF660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/>
              <a:endParaRPr lang="zh-CN" altLang="en-US"/>
            </a:p>
          </p:txBody>
        </p:sp>
        <p:sp>
          <p:nvSpPr>
            <p:cNvPr id="350219" name="Rectangle 15"/>
            <p:cNvSpPr>
              <a:spLocks noChangeArrowheads="1"/>
            </p:cNvSpPr>
            <p:nvPr/>
          </p:nvSpPr>
          <p:spPr bwMode="auto">
            <a:xfrm>
              <a:off x="2261" y="3341"/>
              <a:ext cx="111" cy="404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fontAlgn="base"/>
              <a:endParaRPr lang="zh-CN" altLang="en-US"/>
            </a:p>
          </p:txBody>
        </p:sp>
        <p:sp>
          <p:nvSpPr>
            <p:cNvPr id="350220" name="Rectangle 16"/>
            <p:cNvSpPr>
              <a:spLocks noChangeArrowheads="1"/>
            </p:cNvSpPr>
            <p:nvPr/>
          </p:nvSpPr>
          <p:spPr bwMode="auto">
            <a:xfrm>
              <a:off x="2264" y="3246"/>
              <a:ext cx="733" cy="102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fontAlgn="base"/>
              <a:endParaRPr lang="zh-CN" altLang="en-US"/>
            </a:p>
          </p:txBody>
        </p:sp>
        <p:sp>
          <p:nvSpPr>
            <p:cNvPr id="350221" name="Text Box 17"/>
            <p:cNvSpPr txBox="1">
              <a:spLocks noChangeArrowheads="1"/>
            </p:cNvSpPr>
            <p:nvPr/>
          </p:nvSpPr>
          <p:spPr bwMode="auto">
            <a:xfrm>
              <a:off x="553" y="3229"/>
              <a:ext cx="175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</a:pPr>
              <a:r>
                <a:rPr lang="zh-CN" altLang="en-US"/>
                <a:t>电路板面的铜导线</a:t>
              </a:r>
            </a:p>
          </p:txBody>
        </p:sp>
        <p:sp>
          <p:nvSpPr>
            <p:cNvPr id="350222" name="Text Box 18"/>
            <p:cNvSpPr txBox="1">
              <a:spLocks noChangeArrowheads="1"/>
            </p:cNvSpPr>
            <p:nvPr/>
          </p:nvSpPr>
          <p:spPr bwMode="auto">
            <a:xfrm>
              <a:off x="3242" y="3153"/>
              <a:ext cx="102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en-US" altLang="zh-CN">
                  <a:latin typeface="宋体" charset="-122"/>
                </a:rPr>
                <a:t>IDC </a:t>
              </a:r>
              <a:r>
                <a:rPr lang="zh-CN" altLang="en-US">
                  <a:latin typeface="宋体" charset="-122"/>
                </a:rPr>
                <a:t>接点</a:t>
              </a:r>
              <a:r>
                <a:rPr lang="zh-CN" altLang="en-US" sz="1600"/>
                <a:t> </a:t>
              </a:r>
              <a:endParaRPr lang="zh-CN" altLang="en-US" sz="1400">
                <a:latin typeface="Arial Black" pitchFamily="34" charset="0"/>
              </a:endParaRPr>
            </a:p>
          </p:txBody>
        </p:sp>
        <p:sp>
          <p:nvSpPr>
            <p:cNvPr id="350223" name="Text Box 19"/>
            <p:cNvSpPr txBox="1">
              <a:spLocks noChangeArrowheads="1"/>
            </p:cNvSpPr>
            <p:nvPr/>
          </p:nvSpPr>
          <p:spPr bwMode="auto">
            <a:xfrm>
              <a:off x="2500" y="3888"/>
              <a:ext cx="215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</a:pPr>
              <a:r>
                <a:rPr lang="zh-CN" altLang="en-US">
                  <a:latin typeface="宋体" charset="-122"/>
                </a:rPr>
                <a:t>印刷电路板 </a:t>
              </a:r>
              <a:r>
                <a:rPr lang="en-US" altLang="zh-CN">
                  <a:latin typeface="宋体" charset="-122"/>
                </a:rPr>
                <a:t>(PCB)</a:t>
              </a:r>
              <a:r>
                <a:rPr lang="en-US" altLang="zh-CN" sz="1600">
                  <a:latin typeface="宋体" charset="-122"/>
                </a:rPr>
                <a:t> </a:t>
              </a:r>
              <a:endParaRPr lang="en-US" altLang="zh-CN" sz="1400">
                <a:latin typeface="Arial Black" pitchFamily="34" charset="0"/>
              </a:endParaRPr>
            </a:p>
          </p:txBody>
        </p:sp>
        <p:sp>
          <p:nvSpPr>
            <p:cNvPr id="350224" name="Line 20"/>
            <p:cNvSpPr>
              <a:spLocks noChangeShapeType="1"/>
            </p:cNvSpPr>
            <p:nvPr/>
          </p:nvSpPr>
          <p:spPr bwMode="auto">
            <a:xfrm flipH="1">
              <a:off x="2997" y="3247"/>
              <a:ext cx="292" cy="4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0225" name="Line 21"/>
            <p:cNvSpPr>
              <a:spLocks noChangeShapeType="1"/>
            </p:cNvSpPr>
            <p:nvPr/>
          </p:nvSpPr>
          <p:spPr bwMode="auto">
            <a:xfrm flipH="1" flipV="1">
              <a:off x="2997" y="3636"/>
              <a:ext cx="331" cy="25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0226" name="Line 22"/>
            <p:cNvSpPr>
              <a:spLocks noChangeShapeType="1"/>
            </p:cNvSpPr>
            <p:nvPr/>
          </p:nvSpPr>
          <p:spPr bwMode="auto">
            <a:xfrm>
              <a:off x="1317" y="3387"/>
              <a:ext cx="351" cy="9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0227" name="Text Box 23"/>
            <p:cNvSpPr txBox="1">
              <a:spLocks noChangeArrowheads="1"/>
            </p:cNvSpPr>
            <p:nvPr/>
          </p:nvSpPr>
          <p:spPr bwMode="auto">
            <a:xfrm>
              <a:off x="1525" y="3955"/>
              <a:ext cx="55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fontAlgn="base"/>
              <a:r>
                <a:rPr lang="zh-CN" altLang="en-US" dirty="0" smtClean="0"/>
                <a:t>接触</a:t>
              </a:r>
              <a:r>
                <a:rPr lang="zh-CN" altLang="en-US" dirty="0"/>
                <a:t>针</a:t>
              </a:r>
              <a:endParaRPr lang="zh-CN" altLang="en-US" sz="1400" dirty="0">
                <a:latin typeface="Arial Black" pitchFamily="34" charset="0"/>
              </a:endParaRPr>
            </a:p>
          </p:txBody>
        </p:sp>
        <p:sp>
          <p:nvSpPr>
            <p:cNvPr id="350228" name="Line 24"/>
            <p:cNvSpPr>
              <a:spLocks noChangeShapeType="1"/>
            </p:cNvSpPr>
            <p:nvPr/>
          </p:nvSpPr>
          <p:spPr bwMode="auto">
            <a:xfrm flipV="1">
              <a:off x="1920" y="3831"/>
              <a:ext cx="301" cy="1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229" name="Rectangle 25"/>
            <p:cNvSpPr>
              <a:spLocks noChangeArrowheads="1"/>
            </p:cNvSpPr>
            <p:nvPr/>
          </p:nvSpPr>
          <p:spPr bwMode="auto">
            <a:xfrm>
              <a:off x="672" y="3153"/>
              <a:ext cx="4224" cy="107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base"/>
              <a:endParaRPr lang="zh-CN" altLang="en-US"/>
            </a:p>
          </p:txBody>
        </p:sp>
      </p:grpSp>
      <p:sp>
        <p:nvSpPr>
          <p:cNvPr id="23" name="椭圆 22"/>
          <p:cNvSpPr/>
          <p:nvPr/>
        </p:nvSpPr>
        <p:spPr bwMode="auto">
          <a:xfrm>
            <a:off x="2000232" y="2071678"/>
            <a:ext cx="357190" cy="50006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宋体" pitchFamily="2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 bwMode="auto">
          <a:xfrm rot="10800000" flipV="1">
            <a:off x="1214414" y="2143116"/>
            <a:ext cx="857256" cy="14287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714348" y="2285992"/>
            <a:ext cx="885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/>
            <a:r>
              <a:rPr lang="zh-CN" altLang="en-US" dirty="0" smtClean="0"/>
              <a:t>接触</a:t>
            </a:r>
            <a:r>
              <a:rPr lang="zh-CN" altLang="en-US" dirty="0"/>
              <a:t>针</a:t>
            </a:r>
            <a:endParaRPr lang="zh-CN" altLang="en-US" sz="1400" dirty="0">
              <a:latin typeface="Arial Black" pitchFamily="34" charset="0"/>
            </a:endParaRPr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gray">
          <a:xfrm>
            <a:off x="571472" y="1071546"/>
            <a:ext cx="342902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3" action="ppaction://hlinksldjump"/>
              </a:rPr>
              <a:t>六类综合布线系列产品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3" action="ppaction://hlinksldjump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Rectangle 5"/>
          <p:cNvSpPr>
            <a:spLocks noGrp="1" noChangeArrowheads="1"/>
          </p:cNvSpPr>
          <p:nvPr>
            <p:ph idx="4294967295"/>
          </p:nvPr>
        </p:nvSpPr>
        <p:spPr>
          <a:xfrm>
            <a:off x="571471" y="1636726"/>
            <a:ext cx="8126441" cy="3649662"/>
          </a:xfrm>
        </p:spPr>
        <p:txBody>
          <a:bodyPr wrap="square">
            <a:spAutoFit/>
          </a:bodyPr>
          <a:lstStyle/>
          <a:p>
            <a:pPr marL="0" indent="0" eaLnBrk="1" hangingPunct="1">
              <a:spcBef>
                <a:spcPct val="0"/>
              </a:spcBef>
              <a:spcAft>
                <a:spcPct val="20000"/>
              </a:spcAft>
              <a:buFontTx/>
              <a:buNone/>
              <a:tabLst>
                <a:tab pos="765175" algn="l"/>
              </a:tabLst>
            </a:pPr>
            <a:r>
              <a:rPr lang="zh-CN" altLang="en-US" sz="1800" b="1" u="sng" dirty="0" smtClean="0">
                <a:solidFill>
                  <a:srgbClr val="800000"/>
                </a:solidFill>
              </a:rPr>
              <a:t>新型模块</a:t>
            </a:r>
            <a:r>
              <a:rPr lang="en-US" altLang="zh-CN" sz="1800" b="1" u="sng" dirty="0" smtClean="0">
                <a:solidFill>
                  <a:srgbClr val="800000"/>
                </a:solidFill>
              </a:rPr>
              <a:t> </a:t>
            </a:r>
            <a:r>
              <a:rPr lang="zh-CN" altLang="en-US" sz="1800" b="1" u="sng" dirty="0" smtClean="0">
                <a:solidFill>
                  <a:srgbClr val="800000"/>
                </a:solidFill>
              </a:rPr>
              <a:t>独特的端接盖 </a:t>
            </a:r>
          </a:p>
          <a:p>
            <a:pPr marL="765175" lvl="1" indent="-307975" eaLnBrk="1" hangingPunct="1">
              <a:spcBef>
                <a:spcPct val="0"/>
              </a:spcBef>
              <a:spcAft>
                <a:spcPct val="20000"/>
              </a:spcAft>
              <a:buFontTx/>
              <a:buChar char="•"/>
              <a:tabLst>
                <a:tab pos="765175" algn="l"/>
              </a:tabLst>
            </a:pPr>
            <a:r>
              <a:rPr lang="zh-CN" altLang="en-US" sz="2000" dirty="0" smtClean="0">
                <a:solidFill>
                  <a:srgbClr val="000000"/>
                </a:solidFill>
              </a:rPr>
              <a:t>提供安全的应力消除</a:t>
            </a:r>
          </a:p>
          <a:p>
            <a:pPr marL="765175" lvl="1" indent="-307975" eaLnBrk="1" hangingPunct="1">
              <a:spcBef>
                <a:spcPct val="0"/>
              </a:spcBef>
              <a:spcAft>
                <a:spcPct val="20000"/>
              </a:spcAft>
              <a:buFontTx/>
              <a:buChar char="•"/>
              <a:tabLst>
                <a:tab pos="765175" algn="l"/>
              </a:tabLst>
            </a:pPr>
            <a:r>
              <a:rPr lang="zh-CN" altLang="en-US" sz="2000" dirty="0" smtClean="0">
                <a:solidFill>
                  <a:srgbClr val="000000"/>
                </a:solidFill>
              </a:rPr>
              <a:t>后翻盖卡扣式闭合，非常稳固</a:t>
            </a:r>
          </a:p>
          <a:p>
            <a:pPr marL="765175" lvl="1" indent="-307975" eaLnBrk="1" hangingPunct="1">
              <a:spcBef>
                <a:spcPct val="0"/>
              </a:spcBef>
              <a:spcAft>
                <a:spcPct val="20000"/>
              </a:spcAft>
              <a:buFontTx/>
              <a:buChar char="•"/>
              <a:tabLst>
                <a:tab pos="765175" algn="l"/>
              </a:tabLst>
            </a:pPr>
            <a:r>
              <a:rPr lang="zh-CN" altLang="en-US" sz="2000" dirty="0" smtClean="0">
                <a:solidFill>
                  <a:srgbClr val="000000"/>
                </a:solidFill>
              </a:rPr>
              <a:t>紧压电缆于插座中</a:t>
            </a:r>
          </a:p>
          <a:p>
            <a:pPr marL="765175" lvl="1" indent="-307975" eaLnBrk="1" hangingPunct="1">
              <a:spcBef>
                <a:spcPct val="0"/>
              </a:spcBef>
              <a:spcAft>
                <a:spcPct val="20000"/>
              </a:spcAft>
              <a:buFontTx/>
              <a:buChar char="•"/>
              <a:tabLst>
                <a:tab pos="765175" algn="l"/>
              </a:tabLst>
            </a:pPr>
            <a:endParaRPr lang="zh-CN" altLang="en-US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spcBef>
                <a:spcPct val="0"/>
              </a:spcBef>
              <a:spcAft>
                <a:spcPct val="20000"/>
              </a:spcAft>
              <a:buFontTx/>
              <a:buNone/>
              <a:tabLst>
                <a:tab pos="765175" algn="l"/>
              </a:tabLst>
            </a:pPr>
            <a:r>
              <a:rPr lang="zh-CN" altLang="en-US" sz="1800" b="1" u="sng" dirty="0" smtClean="0">
                <a:solidFill>
                  <a:srgbClr val="800000"/>
                </a:solidFill>
              </a:rPr>
              <a:t>传统的端接盖设计 </a:t>
            </a:r>
          </a:p>
          <a:p>
            <a:pPr marL="0" indent="0" eaLnBrk="1" hangingPunct="1">
              <a:spcBef>
                <a:spcPct val="0"/>
              </a:spcBef>
              <a:spcAft>
                <a:spcPct val="20000"/>
              </a:spcAft>
              <a:buFontTx/>
              <a:buNone/>
              <a:tabLst>
                <a:tab pos="765175" algn="l"/>
              </a:tabLst>
            </a:pPr>
            <a:r>
              <a:rPr lang="zh-CN" altLang="en-US" sz="2000" dirty="0" smtClean="0">
                <a:solidFill>
                  <a:srgbClr val="000000"/>
                </a:solidFill>
              </a:rPr>
              <a:t>没有提供真正的电缆保护</a:t>
            </a:r>
          </a:p>
          <a:p>
            <a:pPr marL="0" indent="0" eaLnBrk="1" hangingPunct="1">
              <a:spcBef>
                <a:spcPct val="0"/>
              </a:spcBef>
              <a:spcAft>
                <a:spcPct val="20000"/>
              </a:spcAft>
              <a:buFontTx/>
              <a:buNone/>
              <a:tabLst>
                <a:tab pos="765175" algn="l"/>
              </a:tabLst>
            </a:pPr>
            <a:r>
              <a:rPr lang="en-US" altLang="zh-CN" sz="2000" dirty="0" smtClean="0">
                <a:solidFill>
                  <a:srgbClr val="000000"/>
                </a:solidFill>
              </a:rPr>
              <a:t>(</a:t>
            </a:r>
            <a:r>
              <a:rPr lang="zh-CN" altLang="en-US" sz="2000" dirty="0" smtClean="0">
                <a:solidFill>
                  <a:srgbClr val="000000"/>
                </a:solidFill>
              </a:rPr>
              <a:t>轻力即能拉开电缆</a:t>
            </a:r>
            <a:r>
              <a:rPr lang="en-US" altLang="zh-CN" sz="2000" dirty="0" smtClean="0">
                <a:solidFill>
                  <a:srgbClr val="000000"/>
                </a:solidFill>
              </a:rPr>
              <a:t>)</a:t>
            </a:r>
          </a:p>
          <a:p>
            <a:pPr marL="765175" lvl="1" indent="-307975" eaLnBrk="1" hangingPunct="1">
              <a:spcBef>
                <a:spcPct val="0"/>
              </a:spcBef>
              <a:spcAft>
                <a:spcPct val="20000"/>
              </a:spcAft>
              <a:buFontTx/>
              <a:buChar char="•"/>
              <a:tabLst>
                <a:tab pos="765175" algn="l"/>
              </a:tabLst>
            </a:pPr>
            <a:r>
              <a:rPr lang="zh-CN" altLang="en-US" sz="2000" dirty="0" smtClean="0">
                <a:solidFill>
                  <a:srgbClr val="000000"/>
                </a:solidFill>
              </a:rPr>
              <a:t>某些设计并无提供应力消除盖</a:t>
            </a:r>
          </a:p>
          <a:p>
            <a:pPr marL="765175" lvl="1" indent="-307975" eaLnBrk="1" hangingPunct="1">
              <a:spcBef>
                <a:spcPct val="0"/>
              </a:spcBef>
              <a:spcAft>
                <a:spcPct val="20000"/>
              </a:spcAft>
              <a:buFontTx/>
              <a:buChar char="•"/>
              <a:tabLst>
                <a:tab pos="765175" algn="l"/>
              </a:tabLst>
            </a:pPr>
            <a:r>
              <a:rPr lang="zh-CN" altLang="en-US" sz="2000" dirty="0" smtClean="0">
                <a:solidFill>
                  <a:srgbClr val="000000"/>
                </a:solidFill>
              </a:rPr>
              <a:t>其他只是盖着基座</a:t>
            </a:r>
            <a:r>
              <a:rPr lang="en-US" altLang="zh-CN" sz="2000" dirty="0" smtClean="0">
                <a:solidFill>
                  <a:srgbClr val="000000"/>
                </a:solidFill>
              </a:rPr>
              <a:t>, </a:t>
            </a:r>
            <a:r>
              <a:rPr lang="zh-CN" altLang="en-US" sz="2000" dirty="0" smtClean="0">
                <a:solidFill>
                  <a:srgbClr val="000000"/>
                </a:solidFill>
              </a:rPr>
              <a:t>并没有夹紧电缆</a:t>
            </a:r>
          </a:p>
        </p:txBody>
      </p:sp>
      <p:pic>
        <p:nvPicPr>
          <p:cNvPr id="351235" name="Picture 2" descr="A:\MVC-002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3513138"/>
            <a:ext cx="22606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1236" name="图片 6" descr="六类UTP模块打开1.t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0863" y="1357313"/>
            <a:ext cx="22987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17"/>
          <p:cNvSpPr txBox="1">
            <a:spLocks noChangeArrowheads="1"/>
          </p:cNvSpPr>
          <p:nvPr/>
        </p:nvSpPr>
        <p:spPr bwMode="gray">
          <a:xfrm>
            <a:off x="500034" y="1038509"/>
            <a:ext cx="342902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4" action="ppaction://hlinksldjump"/>
              </a:rPr>
              <a:t>六类综合布线系列产品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4" action="ppaction://hlinksldjump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885825" y="1898675"/>
            <a:ext cx="7670800" cy="4030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eaLnBrk="0" fontAlgn="base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zh-CN" altLang="en-US" sz="2400" kern="0" dirty="0">
                <a:latin typeface="+mn-lt"/>
                <a:ea typeface="宋体" pitchFamily="2" charset="-122"/>
              </a:rPr>
              <a:t>端接技术</a:t>
            </a:r>
          </a:p>
          <a:p>
            <a:pPr marL="742950" lvl="1" indent="-285750" eaLnBrk="0" fontAlgn="base" hangingPunct="0">
              <a:lnSpc>
                <a:spcPct val="9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zh-CN" altLang="en-US" sz="2000" kern="0" dirty="0">
                <a:latin typeface="+mn-lt"/>
                <a:ea typeface="宋体" pitchFamily="2" charset="-122"/>
              </a:rPr>
              <a:t>排线盖设计，使双绞线的开绞长度小于</a:t>
            </a:r>
            <a:r>
              <a:rPr lang="en-US" altLang="zh-CN" sz="2000" kern="0" dirty="0">
                <a:latin typeface="+mn-lt"/>
                <a:ea typeface="宋体" pitchFamily="2" charset="-122"/>
              </a:rPr>
              <a:t>6mm,</a:t>
            </a:r>
            <a:r>
              <a:rPr lang="zh-CN" altLang="en-US" sz="2000" kern="0" dirty="0">
                <a:latin typeface="+mn-lt"/>
                <a:ea typeface="宋体" pitchFamily="2" charset="-122"/>
              </a:rPr>
              <a:t>降低了串扰和可变性</a:t>
            </a:r>
            <a:endParaRPr lang="zh-CN" altLang="zh-CN" sz="2000" kern="0" dirty="0">
              <a:latin typeface="+mn-lt"/>
              <a:ea typeface="宋体" pitchFamily="2" charset="-122"/>
            </a:endParaRPr>
          </a:p>
          <a:p>
            <a:pPr marL="742950" lvl="1" indent="-285750" eaLnBrk="0" fontAlgn="base" hangingPunct="0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FontTx/>
              <a:buChar char="–"/>
              <a:defRPr/>
            </a:pPr>
            <a:r>
              <a:rPr lang="zh-CN" altLang="en-US" sz="2000" kern="0" dirty="0" smtClean="0">
                <a:latin typeface="+mn-lt"/>
                <a:ea typeface="宋体" pitchFamily="2" charset="-122"/>
              </a:rPr>
              <a:t>免工具端接，对</a:t>
            </a:r>
            <a:r>
              <a:rPr lang="zh-CN" altLang="en-US" sz="2000" kern="0" dirty="0">
                <a:latin typeface="+mn-lt"/>
                <a:ea typeface="宋体" pitchFamily="2" charset="-122"/>
              </a:rPr>
              <a:t>关键子器件没有局部压力</a:t>
            </a:r>
            <a:endParaRPr lang="zh-CN" altLang="zh-CN" sz="2000" kern="0" dirty="0">
              <a:latin typeface="+mn-lt"/>
              <a:ea typeface="宋体" pitchFamily="2" charset="-122"/>
            </a:endParaRPr>
          </a:p>
          <a:p>
            <a:pPr marL="742950" lvl="1" indent="-285750" eaLnBrk="0" fontAlgn="base" hangingPunct="0">
              <a:spcBef>
                <a:spcPct val="20000"/>
              </a:spcBef>
              <a:buFontTx/>
              <a:buChar char="–"/>
              <a:defRPr/>
            </a:pPr>
            <a:r>
              <a:rPr lang="zh-CN" altLang="en-US" sz="2000" kern="0" dirty="0">
                <a:latin typeface="+mn-lt"/>
                <a:ea typeface="宋体" pitchFamily="2" charset="-122"/>
              </a:rPr>
              <a:t>没有焊接点</a:t>
            </a:r>
            <a:r>
              <a:rPr lang="zh-CN" altLang="zh-CN" sz="2000" kern="0" dirty="0">
                <a:latin typeface="+mn-lt"/>
                <a:ea typeface="宋体" pitchFamily="2" charset="-122"/>
              </a:rPr>
              <a:t> </a:t>
            </a:r>
            <a:r>
              <a:rPr lang="zh-CN" altLang="en-US" sz="2000" kern="0" dirty="0">
                <a:latin typeface="+mn-lt"/>
                <a:ea typeface="宋体" pitchFamily="2" charset="-122"/>
              </a:rPr>
              <a:t>(使用符合标准的针脚</a:t>
            </a:r>
            <a:r>
              <a:rPr lang="zh-CN" altLang="zh-CN" sz="2000" kern="0" dirty="0">
                <a:latin typeface="+mn-lt"/>
                <a:ea typeface="宋体" pitchFamily="2" charset="-122"/>
              </a:rPr>
              <a:t>)</a:t>
            </a:r>
            <a:r>
              <a:rPr lang="zh-CN" altLang="zh-CN" sz="2000" kern="0" dirty="0">
                <a:latin typeface="Tahoma" pitchFamily="34" charset="0"/>
                <a:ea typeface="宋体" pitchFamily="2" charset="-122"/>
              </a:rPr>
              <a:t> </a:t>
            </a:r>
            <a:endParaRPr lang="zh-CN" altLang="zh-CN" sz="2000" kern="0" dirty="0">
              <a:latin typeface="+mn-lt"/>
              <a:ea typeface="宋体" pitchFamily="2" charset="-122"/>
            </a:endParaRPr>
          </a:p>
          <a:p>
            <a:pPr marL="742950" lvl="1" indent="-285750" eaLnBrk="0" fontAlgn="base" hangingPunct="0">
              <a:spcBef>
                <a:spcPct val="20000"/>
              </a:spcBef>
              <a:buFontTx/>
              <a:buChar char="–"/>
              <a:defRPr/>
            </a:pPr>
            <a:r>
              <a:rPr lang="zh-CN" altLang="en-US" sz="2000" kern="0" dirty="0">
                <a:latin typeface="+mn-lt"/>
                <a:ea typeface="宋体" pitchFamily="2" charset="-122"/>
              </a:rPr>
              <a:t>改进的排线盖及后盖，具有导线保持与线缆卡接固定</a:t>
            </a:r>
            <a:endParaRPr lang="zh-CN" altLang="zh-CN" sz="2000" kern="0" dirty="0">
              <a:latin typeface="+mn-lt"/>
              <a:ea typeface="宋体" pitchFamily="2" charset="-122"/>
            </a:endParaRPr>
          </a:p>
          <a:p>
            <a:pPr marL="742950" lvl="1" indent="-285750" eaLnBrk="0" fontAlgn="base" hangingPunct="0">
              <a:spcBef>
                <a:spcPct val="20000"/>
              </a:spcBef>
              <a:buFontTx/>
              <a:buChar char="–"/>
              <a:defRPr/>
            </a:pPr>
            <a:r>
              <a:rPr lang="zh-CN" altLang="en-US" sz="2000" kern="0" dirty="0">
                <a:latin typeface="+mn-lt"/>
                <a:ea typeface="宋体" pitchFamily="2" charset="-122"/>
              </a:rPr>
              <a:t>平均端接时间仅65秒，与其它竞争对手的产品相比，每个模块的端接时间节约了</a:t>
            </a:r>
            <a:r>
              <a:rPr lang="zh-CN" altLang="zh-CN" sz="2000" kern="0" dirty="0">
                <a:latin typeface="+mn-lt"/>
                <a:ea typeface="宋体" pitchFamily="2" charset="-122"/>
              </a:rPr>
              <a:t> 25 - 60 </a:t>
            </a:r>
            <a:r>
              <a:rPr lang="zh-CN" altLang="en-US" sz="2000" kern="0" dirty="0">
                <a:latin typeface="+mn-lt"/>
                <a:ea typeface="宋体" pitchFamily="2" charset="-122"/>
              </a:rPr>
              <a:t>秒</a:t>
            </a:r>
          </a:p>
        </p:txBody>
      </p:sp>
      <p:pic>
        <p:nvPicPr>
          <p:cNvPr id="353284" name="图片 8" descr="照片 07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21513" y="4857750"/>
            <a:ext cx="16224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3285" name="图片 9" descr="照片 07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4857750"/>
            <a:ext cx="16224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17"/>
          <p:cNvSpPr txBox="1">
            <a:spLocks noChangeArrowheads="1"/>
          </p:cNvSpPr>
          <p:nvPr/>
        </p:nvSpPr>
        <p:spPr bwMode="gray">
          <a:xfrm>
            <a:off x="642910" y="1328726"/>
            <a:ext cx="335758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4" action="ppaction://hlinksldjump"/>
              </a:rPr>
              <a:t>六类综合布线系列产品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4" action="ppaction://hlinksldjump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1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4786313" y="1879600"/>
            <a:ext cx="3817937" cy="1941513"/>
          </a:xfrm>
        </p:spPr>
        <p:txBody>
          <a:bodyPr/>
          <a:lstStyle/>
          <a:p>
            <a:pPr>
              <a:lnSpc>
                <a:spcPct val="90000"/>
              </a:lnSpc>
              <a:buClr>
                <a:srgbClr val="009999"/>
              </a:buClr>
              <a:buFontTx/>
              <a:buNone/>
            </a:pPr>
            <a:r>
              <a:rPr lang="en-US" altLang="zh-CN" sz="1400" smtClean="0"/>
              <a:t>--</a:t>
            </a:r>
            <a:r>
              <a:rPr lang="zh-CN" altLang="en-US" sz="1400" smtClean="0"/>
              <a:t>模块外壳采用全锌合金制作，实现完美屏蔽的同时提供高效的</a:t>
            </a:r>
            <a:r>
              <a:rPr lang="en-US" altLang="zh-CN" sz="1400" smtClean="0"/>
              <a:t>EMC</a:t>
            </a:r>
            <a:r>
              <a:rPr lang="zh-CN" altLang="en-US" sz="1400" smtClean="0"/>
              <a:t>性能</a:t>
            </a:r>
            <a:endParaRPr lang="en-US" altLang="zh-CN" sz="1400" smtClean="0"/>
          </a:p>
          <a:p>
            <a:pPr>
              <a:lnSpc>
                <a:spcPct val="90000"/>
              </a:lnSpc>
              <a:buClr>
                <a:srgbClr val="009999"/>
              </a:buClr>
              <a:buFontTx/>
              <a:buNone/>
            </a:pPr>
            <a:r>
              <a:rPr lang="en-US" altLang="zh-CN" sz="1400" smtClean="0"/>
              <a:t>--</a:t>
            </a:r>
            <a:r>
              <a:rPr lang="zh-CN" altLang="en-US" sz="1400" smtClean="0"/>
              <a:t>线缆固定装置，与电缆屏蔽层完美结合的同时保证了线缆的弯曲半径</a:t>
            </a:r>
            <a:endParaRPr lang="en-US" altLang="zh-CN" sz="1400" smtClean="0"/>
          </a:p>
          <a:p>
            <a:pPr>
              <a:lnSpc>
                <a:spcPct val="90000"/>
              </a:lnSpc>
              <a:buClr>
                <a:srgbClr val="009999"/>
              </a:buClr>
              <a:buFontTx/>
              <a:buNone/>
            </a:pPr>
            <a:r>
              <a:rPr lang="en-US" altLang="zh-CN" sz="1400" smtClean="0"/>
              <a:t>--180°</a:t>
            </a:r>
            <a:r>
              <a:rPr lang="zh-CN" altLang="en-US" sz="1400" smtClean="0"/>
              <a:t>免工具端接方式，快速、简便</a:t>
            </a:r>
            <a:endParaRPr lang="en-US" altLang="zh-CN" sz="1400" smtClean="0"/>
          </a:p>
          <a:p>
            <a:pPr>
              <a:lnSpc>
                <a:spcPct val="90000"/>
              </a:lnSpc>
              <a:buClr>
                <a:srgbClr val="009999"/>
              </a:buClr>
              <a:buFontTx/>
              <a:buNone/>
            </a:pPr>
            <a:r>
              <a:rPr lang="en-US" altLang="zh-CN" sz="1400" smtClean="0"/>
              <a:t>--</a:t>
            </a:r>
            <a:r>
              <a:rPr lang="zh-CN" altLang="en-US" sz="1400" smtClean="0"/>
              <a:t>符合</a:t>
            </a:r>
            <a:r>
              <a:rPr lang="en-US" altLang="zh-CN" sz="1400" smtClean="0"/>
              <a:t> EN55022</a:t>
            </a:r>
            <a:endParaRPr lang="en-US" altLang="zh-CN" sz="1400" b="1" smtClean="0">
              <a:solidFill>
                <a:srgbClr val="800000"/>
              </a:solidFill>
            </a:endParaRPr>
          </a:p>
        </p:txBody>
      </p:sp>
      <p:pic>
        <p:nvPicPr>
          <p:cNvPr id="324612" name="图片 4" descr="CAT6屏蔽模块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1846261"/>
            <a:ext cx="25209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4613" name="图片 6" descr="照片 11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75" y="3654425"/>
            <a:ext cx="2305050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4614" name="Group 7"/>
          <p:cNvGrpSpPr>
            <a:grpSpLocks/>
          </p:cNvGrpSpPr>
          <p:nvPr/>
        </p:nvGrpSpPr>
        <p:grpSpPr bwMode="auto">
          <a:xfrm>
            <a:off x="357158" y="1654169"/>
            <a:ext cx="1285875" cy="917575"/>
            <a:chOff x="2160" y="3024"/>
            <a:chExt cx="1824" cy="1296"/>
          </a:xfrm>
        </p:grpSpPr>
        <p:sp>
          <p:nvSpPr>
            <p:cNvPr id="324615" name="AutoShape 8"/>
            <p:cNvSpPr>
              <a:spLocks noChangeArrowheads="1"/>
            </p:cNvSpPr>
            <p:nvPr/>
          </p:nvSpPr>
          <p:spPr bwMode="auto">
            <a:xfrm>
              <a:off x="2160" y="3024"/>
              <a:ext cx="1824" cy="1296"/>
            </a:xfrm>
            <a:prstGeom prst="irregularSeal2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base"/>
              <a:endParaRPr lang="zh-CN" altLang="en-US"/>
            </a:p>
          </p:txBody>
        </p:sp>
        <p:sp>
          <p:nvSpPr>
            <p:cNvPr id="324616" name="Text Box 9"/>
            <p:cNvSpPr txBox="1">
              <a:spLocks noChangeArrowheads="1"/>
            </p:cNvSpPr>
            <p:nvPr/>
          </p:nvSpPr>
          <p:spPr bwMode="auto">
            <a:xfrm>
              <a:off x="2401" y="3504"/>
              <a:ext cx="1342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bg2"/>
                  </a:solidFill>
                </a:rPr>
                <a:t>新 !!!</a:t>
              </a:r>
              <a:endParaRPr lang="zh-CN" altLang="en-US" dirty="0"/>
            </a:p>
          </p:txBody>
        </p:sp>
      </p:grpSp>
      <p:sp>
        <p:nvSpPr>
          <p:cNvPr id="11" name="矩形 10"/>
          <p:cNvSpPr/>
          <p:nvPr/>
        </p:nvSpPr>
        <p:spPr>
          <a:xfrm>
            <a:off x="4786313" y="3463925"/>
            <a:ext cx="1565275" cy="366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ct val="20000"/>
              </a:spcAft>
              <a:tabLst>
                <a:tab pos="765175" algn="l"/>
              </a:tabLst>
              <a:defRPr/>
            </a:pPr>
            <a:r>
              <a:rPr lang="zh-CN" altLang="en-US" b="1" u="sng" kern="0" dirty="0">
                <a:solidFill>
                  <a:srgbClr val="800000"/>
                </a:solidFill>
              </a:rPr>
              <a:t>旧款屏蔽模块</a:t>
            </a:r>
          </a:p>
        </p:txBody>
      </p:sp>
      <p:sp>
        <p:nvSpPr>
          <p:cNvPr id="13" name="矩形 12"/>
          <p:cNvSpPr/>
          <p:nvPr/>
        </p:nvSpPr>
        <p:spPr>
          <a:xfrm>
            <a:off x="4786313" y="3892550"/>
            <a:ext cx="3286125" cy="15525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ct val="20000"/>
              </a:spcAft>
              <a:tabLst>
                <a:tab pos="765175" algn="l"/>
              </a:tabLst>
              <a:defRPr/>
            </a:pPr>
            <a:r>
              <a:rPr lang="en-US" altLang="zh-CN" sz="1400" kern="0" dirty="0">
                <a:solidFill>
                  <a:sysClr val="windowText" lastClr="000000"/>
                </a:solidFill>
              </a:rPr>
              <a:t>--</a:t>
            </a:r>
            <a:r>
              <a:rPr lang="zh-CN" altLang="en-US" sz="1400" kern="0" dirty="0">
                <a:solidFill>
                  <a:sysClr val="windowText" lastClr="000000"/>
                </a:solidFill>
              </a:rPr>
              <a:t>分体式设计，端接工序繁杂</a:t>
            </a:r>
            <a:endParaRPr lang="en-US" altLang="zh-CN" sz="1400" kern="0" dirty="0">
              <a:solidFill>
                <a:sysClr val="windowText" lastClr="000000"/>
              </a:solidFill>
            </a:endParaRPr>
          </a:p>
          <a:p>
            <a:pPr fontAlgn="auto">
              <a:spcBef>
                <a:spcPts val="0"/>
              </a:spcBef>
              <a:spcAft>
                <a:spcPct val="20000"/>
              </a:spcAft>
              <a:tabLst>
                <a:tab pos="765175" algn="l"/>
              </a:tabLst>
              <a:defRPr/>
            </a:pPr>
            <a:r>
              <a:rPr lang="en-US" altLang="zh-CN" sz="1400" kern="0" dirty="0">
                <a:solidFill>
                  <a:sysClr val="windowText" lastClr="000000"/>
                </a:solidFill>
              </a:rPr>
              <a:t>--</a:t>
            </a:r>
            <a:r>
              <a:rPr lang="zh-CN" altLang="en-US" sz="1400" kern="0" dirty="0">
                <a:solidFill>
                  <a:sysClr val="windowText" lastClr="000000"/>
                </a:solidFill>
              </a:rPr>
              <a:t>没有提供真正的电缆保护</a:t>
            </a:r>
          </a:p>
          <a:p>
            <a:pPr fontAlgn="auto">
              <a:spcBef>
                <a:spcPts val="0"/>
              </a:spcBef>
              <a:spcAft>
                <a:spcPct val="20000"/>
              </a:spcAft>
              <a:tabLst>
                <a:tab pos="765175" algn="l"/>
              </a:tabLst>
              <a:defRPr/>
            </a:pPr>
            <a:r>
              <a:rPr lang="en-US" altLang="zh-CN" sz="1400" kern="0" dirty="0">
                <a:solidFill>
                  <a:sysClr val="windowText" lastClr="000000"/>
                </a:solidFill>
              </a:rPr>
              <a:t>(</a:t>
            </a:r>
            <a:r>
              <a:rPr lang="zh-CN" altLang="en-US" sz="1400" kern="0" dirty="0">
                <a:solidFill>
                  <a:sysClr val="windowText" lastClr="000000"/>
                </a:solidFill>
              </a:rPr>
              <a:t>轻力即能拉开电缆</a:t>
            </a:r>
            <a:r>
              <a:rPr lang="en-US" altLang="zh-CN" sz="1400" kern="0" dirty="0">
                <a:solidFill>
                  <a:sysClr val="windowText" lastClr="000000"/>
                </a:solidFill>
              </a:rPr>
              <a:t>)</a:t>
            </a:r>
          </a:p>
          <a:p>
            <a:pPr fontAlgn="auto">
              <a:spcBef>
                <a:spcPts val="0"/>
              </a:spcBef>
              <a:spcAft>
                <a:spcPct val="20000"/>
              </a:spcAft>
              <a:tabLst>
                <a:tab pos="765175" algn="l"/>
              </a:tabLst>
              <a:defRPr/>
            </a:pPr>
            <a:r>
              <a:rPr lang="en-US" altLang="zh-CN" sz="1400" kern="0" dirty="0">
                <a:solidFill>
                  <a:sysClr val="windowText" lastClr="000000"/>
                </a:solidFill>
              </a:rPr>
              <a:t>--</a:t>
            </a:r>
            <a:r>
              <a:rPr lang="zh-CN" altLang="en-US" sz="1400" kern="0" dirty="0">
                <a:solidFill>
                  <a:sysClr val="windowText" lastClr="000000"/>
                </a:solidFill>
              </a:rPr>
              <a:t>其他只是盖着基座</a:t>
            </a:r>
            <a:r>
              <a:rPr lang="en-US" altLang="zh-CN" sz="1400" kern="0" dirty="0">
                <a:solidFill>
                  <a:sysClr val="windowText" lastClr="000000"/>
                </a:solidFill>
              </a:rPr>
              <a:t>, </a:t>
            </a:r>
            <a:r>
              <a:rPr lang="zh-CN" altLang="en-US" sz="1400" kern="0" dirty="0">
                <a:solidFill>
                  <a:sysClr val="windowText" lastClr="000000"/>
                </a:solidFill>
              </a:rPr>
              <a:t>并没有夹紧电缆</a:t>
            </a:r>
            <a:endParaRPr lang="en-US" altLang="zh-CN" sz="1400" kern="0" dirty="0">
              <a:solidFill>
                <a:sysClr val="windowText" lastClr="000000"/>
              </a:solidFill>
            </a:endParaRPr>
          </a:p>
          <a:p>
            <a:pPr fontAlgn="auto">
              <a:spcBef>
                <a:spcPts val="0"/>
              </a:spcBef>
              <a:spcAft>
                <a:spcPct val="20000"/>
              </a:spcAft>
              <a:tabLst>
                <a:tab pos="765175" algn="l"/>
              </a:tabLst>
              <a:defRPr/>
            </a:pPr>
            <a:r>
              <a:rPr lang="en-US" altLang="zh-CN" sz="1400" kern="0" dirty="0">
                <a:solidFill>
                  <a:sysClr val="windowText" lastClr="000000"/>
                </a:solidFill>
              </a:rPr>
              <a:t>--</a:t>
            </a:r>
            <a:r>
              <a:rPr lang="zh-CN" altLang="en-US" sz="1400" kern="0" dirty="0">
                <a:solidFill>
                  <a:sysClr val="windowText" lastClr="000000"/>
                </a:solidFill>
              </a:rPr>
              <a:t>宽体设计，不支持高密度安装</a:t>
            </a:r>
            <a:endParaRPr lang="en-US" altLang="zh-CN" sz="1400" kern="0" dirty="0">
              <a:solidFill>
                <a:sysClr val="windowText" lastClr="000000"/>
              </a:solidFill>
            </a:endParaRPr>
          </a:p>
          <a:p>
            <a:pPr fontAlgn="auto">
              <a:spcBef>
                <a:spcPts val="0"/>
              </a:spcBef>
              <a:spcAft>
                <a:spcPct val="20000"/>
              </a:spcAft>
              <a:tabLst>
                <a:tab pos="765175" algn="l"/>
              </a:tabLst>
              <a:defRPr/>
            </a:pPr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86313" y="1450975"/>
            <a:ext cx="1565275" cy="3667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ct val="20000"/>
              </a:spcAft>
              <a:tabLst>
                <a:tab pos="765175" algn="l"/>
              </a:tabLst>
              <a:defRPr/>
            </a:pPr>
            <a:r>
              <a:rPr lang="zh-CN" altLang="en-US" b="1" u="sng" kern="0" dirty="0">
                <a:solidFill>
                  <a:srgbClr val="800000"/>
                </a:solidFill>
              </a:rPr>
              <a:t>新款屏蔽模块</a:t>
            </a:r>
          </a:p>
        </p:txBody>
      </p:sp>
      <p:cxnSp>
        <p:nvCxnSpPr>
          <p:cNvPr id="324620" name="肘形连接符 15"/>
          <p:cNvCxnSpPr>
            <a:cxnSpLocks noChangeShapeType="1"/>
          </p:cNvCxnSpPr>
          <p:nvPr/>
        </p:nvCxnSpPr>
        <p:spPr bwMode="auto">
          <a:xfrm>
            <a:off x="3571875" y="3963988"/>
            <a:ext cx="1143000" cy="500062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2" name="Text Box 17"/>
          <p:cNvSpPr txBox="1">
            <a:spLocks noChangeArrowheads="1"/>
          </p:cNvSpPr>
          <p:nvPr/>
        </p:nvSpPr>
        <p:spPr bwMode="gray">
          <a:xfrm>
            <a:off x="714348" y="1071546"/>
            <a:ext cx="350046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hlinkClick r:id="rId4" action="ppaction://hlinksldjump"/>
              </a:rPr>
              <a:t>六类综合布线系列产品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hlinkClick r:id="rId4" action="ppaction://hlinksldjump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vcom模板">
  <a:themeElements>
    <a:clrScheme name="vcom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com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vcom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com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com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com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com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com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com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com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com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com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com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com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vcom模板</Template>
  <TotalTime>7338</TotalTime>
  <Words>1472</Words>
  <Application>Microsoft Office PowerPoint</Application>
  <PresentationFormat>全屏显示(4:3)</PresentationFormat>
  <Paragraphs>258</Paragraphs>
  <Slides>28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vcom模板</vt:lpstr>
      <vt:lpstr>BMP 图象</vt:lpstr>
      <vt:lpstr>Bitmap Image</vt:lpstr>
      <vt:lpstr>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vincent</cp:lastModifiedBy>
  <cp:revision>244</cp:revision>
  <dcterms:created xsi:type="dcterms:W3CDTF">2009-02-09T06:49:19Z</dcterms:created>
  <dcterms:modified xsi:type="dcterms:W3CDTF">2016-07-21T07:43:45Z</dcterms:modified>
</cp:coreProperties>
</file>