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6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6063"/>
            <a:ext cx="8278813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427538" y="3594100"/>
            <a:ext cx="3168650" cy="698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altLang="zh-CN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——</a:t>
            </a:r>
            <a:r>
              <a:rPr lang="zh-CN" alt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大对数语音，光纤产品</a:t>
            </a:r>
            <a:r>
              <a:rPr lang="zh-CN" altLang="en-US" sz="40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介绍</a:t>
            </a:r>
            <a:endParaRPr lang="zh-CN" altLang="en-US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971550" y="1916113"/>
            <a:ext cx="6481763" cy="1800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江西唯康网络信息有限公司</a:t>
            </a:r>
            <a:endParaRPr lang="zh-CN" altLang="en-US" sz="4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82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work\培训资料\综合布线图片\数据线缆\工具\tl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1782782" cy="1782782"/>
          </a:xfrm>
          <a:prstGeom prst="rect">
            <a:avLst/>
          </a:prstGeom>
          <a:noFill/>
        </p:spPr>
      </p:pic>
      <p:pic>
        <p:nvPicPr>
          <p:cNvPr id="3" name="Picture 5" descr="E:\work\培训资料\综合布线图片\数据线缆\工具\tl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814" y="1714488"/>
            <a:ext cx="1782782" cy="1782782"/>
          </a:xfrm>
          <a:prstGeom prst="rect">
            <a:avLst/>
          </a:prstGeom>
          <a:noFill/>
        </p:spPr>
      </p:pic>
      <p:pic>
        <p:nvPicPr>
          <p:cNvPr id="4" name="Picture 6" descr="E:\work\培训资料\综合布线图片\数据线缆\工具\tl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39" y="1714488"/>
            <a:ext cx="1782782" cy="1782782"/>
          </a:xfrm>
          <a:prstGeom prst="rect">
            <a:avLst/>
          </a:prstGeom>
          <a:noFill/>
        </p:spPr>
      </p:pic>
      <p:pic>
        <p:nvPicPr>
          <p:cNvPr id="5" name="Picture 7" descr="E:\work\培训资料\综合布线图片\数据线缆\工具\tlc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0439" y="3929066"/>
            <a:ext cx="1782782" cy="1782782"/>
          </a:xfrm>
          <a:prstGeom prst="rect">
            <a:avLst/>
          </a:prstGeom>
          <a:noFill/>
        </p:spPr>
      </p:pic>
      <p:pic>
        <p:nvPicPr>
          <p:cNvPr id="6" name="Picture 8" descr="E:\work\培训资料\综合布线图片\数据线缆\工具\tld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64" y="3929066"/>
            <a:ext cx="1782782" cy="17827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928670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  </a:t>
            </a:r>
            <a:r>
              <a:rPr lang="en-US" altLang="zh-CN" sz="3600" b="1" dirty="0" err="1" smtClean="0"/>
              <a:t>Vcom</a:t>
            </a:r>
            <a:r>
              <a:rPr lang="zh-CN" altLang="en-US" sz="3600" b="1" dirty="0" smtClean="0"/>
              <a:t>工具系统   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357187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对打线刀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357187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对打线刀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5715016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压线钳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5715016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剥线刀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9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917130" y="2538132"/>
          <a:ext cx="2285732" cy="171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4885714" imgH="3677163" progId="PBrush">
                  <p:embed/>
                </p:oleObj>
              </mc:Choice>
              <mc:Fallback>
                <p:oleObj r:id="rId3" imgW="4885714" imgH="367716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130" y="2538132"/>
                        <a:ext cx="2285732" cy="1719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3812729" y="2104766"/>
          <a:ext cx="1997743" cy="301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3629532" imgH="5485714" progId="PBrush">
                  <p:embed/>
                </p:oleObj>
              </mc:Choice>
              <mc:Fallback>
                <p:oleObj r:id="rId5" imgW="3629532" imgH="54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729" y="2104766"/>
                        <a:ext cx="1997743" cy="3019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6403529" y="1857364"/>
          <a:ext cx="1811809" cy="400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7" imgW="2666667" imgH="5896798" progId="PBrush">
                  <p:embed/>
                </p:oleObj>
              </mc:Choice>
              <mc:Fallback>
                <p:oleObj r:id="rId7" imgW="2666667" imgH="589679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529" y="1857364"/>
                        <a:ext cx="1811809" cy="4005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802" y="1068157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机柜系统</a:t>
            </a:r>
            <a:endParaRPr lang="zh-CN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35769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挂墙柜（焊接或组装）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6530" y="514351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落地柜（焊接或组装）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36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光纤布线系统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6013" y="1844675"/>
            <a:ext cx="7127875" cy="3960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光纤解决方案，为客户提供一个高带宽、高传输系统的远距离传输系统，并且不受电磁干扰。此系统包括：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光缆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中心束管式铠装光缆、松套层绞式双铠装光缆 、自承式架空光缆 、室内单芯单元光缆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光纤跳线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光纤配线架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光纤盒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光纤耦合器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光纤头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4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7304" y="1142992"/>
            <a:ext cx="6672282" cy="7143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楷体" pitchFamily="18" charset="-122"/>
                <a:cs typeface="+mj-cs"/>
              </a:rPr>
              <a:t>光纤布线系统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楷体" pitchFamily="18" charset="-122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63699" y="5000636"/>
            <a:ext cx="6537325" cy="6619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光纤优点:长距离,高带宽,抗干扰</a:t>
            </a:r>
            <a:r>
              <a:rPr lang="zh-CN" altLang="en-US" sz="3200" i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49275" y="2447925"/>
            <a:ext cx="7970838" cy="1997075"/>
            <a:chOff x="210" y="1728"/>
            <a:chExt cx="5315" cy="125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797" y="1975"/>
              <a:ext cx="2104" cy="604"/>
              <a:chOff x="1797" y="1975"/>
              <a:chExt cx="2104" cy="604"/>
            </a:xfrm>
          </p:grpSpPr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797" y="1975"/>
                <a:ext cx="2092" cy="5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1809" y="2525"/>
                <a:ext cx="2092" cy="5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501" y="2061"/>
              <a:ext cx="1332" cy="4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21" y="2241"/>
              <a:ext cx="2512" cy="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572" y="1923"/>
              <a:ext cx="1171" cy="169"/>
            </a:xfrm>
            <a:custGeom>
              <a:avLst/>
              <a:gdLst/>
              <a:ahLst/>
              <a:cxnLst>
                <a:cxn ang="0">
                  <a:pos x="1170" y="120"/>
                </a:cxn>
                <a:cxn ang="0">
                  <a:pos x="1170" y="0"/>
                </a:cxn>
                <a:cxn ang="0">
                  <a:pos x="808" y="0"/>
                </a:cxn>
                <a:cxn ang="0">
                  <a:pos x="702" y="168"/>
                </a:cxn>
                <a:cxn ang="0">
                  <a:pos x="0" y="168"/>
                </a:cxn>
              </a:cxnLst>
              <a:rect l="0" t="0" r="r" b="b"/>
              <a:pathLst>
                <a:path w="1171" h="169">
                  <a:moveTo>
                    <a:pt x="1170" y="120"/>
                  </a:moveTo>
                  <a:lnTo>
                    <a:pt x="1170" y="0"/>
                  </a:lnTo>
                  <a:lnTo>
                    <a:pt x="808" y="0"/>
                  </a:lnTo>
                  <a:lnTo>
                    <a:pt x="702" y="168"/>
                  </a:lnTo>
                  <a:lnTo>
                    <a:pt x="0" y="16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62" y="2463"/>
              <a:ext cx="1170" cy="169"/>
            </a:xfrm>
            <a:custGeom>
              <a:avLst/>
              <a:gdLst/>
              <a:ahLst/>
              <a:cxnLst>
                <a:cxn ang="0">
                  <a:pos x="1169" y="48"/>
                </a:cxn>
                <a:cxn ang="0">
                  <a:pos x="1169" y="168"/>
                </a:cxn>
                <a:cxn ang="0">
                  <a:pos x="807" y="168"/>
                </a:cxn>
                <a:cxn ang="0">
                  <a:pos x="701" y="0"/>
                </a:cxn>
                <a:cxn ang="0">
                  <a:pos x="0" y="0"/>
                </a:cxn>
              </a:cxnLst>
              <a:rect l="0" t="0" r="r" b="b"/>
              <a:pathLst>
                <a:path w="1170" h="169">
                  <a:moveTo>
                    <a:pt x="1169" y="48"/>
                  </a:moveTo>
                  <a:lnTo>
                    <a:pt x="1169" y="168"/>
                  </a:lnTo>
                  <a:lnTo>
                    <a:pt x="807" y="168"/>
                  </a:lnTo>
                  <a:lnTo>
                    <a:pt x="70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841" y="2083"/>
              <a:ext cx="1374" cy="4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840" y="2263"/>
              <a:ext cx="2657" cy="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999" y="1947"/>
              <a:ext cx="1208" cy="16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0"/>
                </a:cxn>
                <a:cxn ang="0">
                  <a:pos x="373" y="0"/>
                </a:cxn>
                <a:cxn ang="0">
                  <a:pos x="482" y="168"/>
                </a:cxn>
                <a:cxn ang="0">
                  <a:pos x="1207" y="168"/>
                </a:cxn>
              </a:cxnLst>
              <a:rect l="0" t="0" r="r" b="b"/>
              <a:pathLst>
                <a:path w="1208" h="169">
                  <a:moveTo>
                    <a:pt x="0" y="120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482" y="168"/>
                  </a:lnTo>
                  <a:lnTo>
                    <a:pt x="1207" y="16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988" y="2487"/>
              <a:ext cx="1208" cy="16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168"/>
                </a:cxn>
                <a:cxn ang="0">
                  <a:pos x="373" y="168"/>
                </a:cxn>
                <a:cxn ang="0">
                  <a:pos x="482" y="0"/>
                </a:cxn>
                <a:cxn ang="0">
                  <a:pos x="1207" y="0"/>
                </a:cxn>
              </a:cxnLst>
              <a:rect l="0" t="0" r="r" b="b"/>
              <a:pathLst>
                <a:path w="1208" h="169">
                  <a:moveTo>
                    <a:pt x="0" y="48"/>
                  </a:moveTo>
                  <a:lnTo>
                    <a:pt x="0" y="168"/>
                  </a:lnTo>
                  <a:lnTo>
                    <a:pt x="373" y="168"/>
                  </a:lnTo>
                  <a:lnTo>
                    <a:pt x="482" y="0"/>
                  </a:lnTo>
                  <a:lnTo>
                    <a:pt x="12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 flipV="1">
              <a:off x="2784" y="2570"/>
              <a:ext cx="713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210" y="2283"/>
              <a:ext cx="2663" cy="0"/>
            </a:xfrm>
            <a:prstGeom prst="line">
              <a:avLst/>
            </a:prstGeom>
            <a:noFill/>
            <a:ln w="127000">
              <a:solidFill>
                <a:srgbClr val="00CC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800" y="1728"/>
              <a:ext cx="1066" cy="550"/>
              <a:chOff x="2800" y="1728"/>
              <a:chExt cx="1066" cy="550"/>
            </a:xfrm>
          </p:grpSpPr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V="1">
                <a:off x="2835" y="2195"/>
                <a:ext cx="431" cy="83"/>
              </a:xfrm>
              <a:prstGeom prst="line">
                <a:avLst/>
              </a:prstGeom>
              <a:noFill/>
              <a:ln w="50800">
                <a:solidFill>
                  <a:srgbClr val="00CC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800" y="1728"/>
                <a:ext cx="10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altLang="zh-CN" sz="2000">
                    <a:solidFill>
                      <a:schemeClr val="accent1"/>
                    </a:solidFill>
                  </a:rPr>
                  <a:t>Lost power</a:t>
                </a:r>
              </a:p>
            </p:txBody>
          </p:sp>
        </p:grp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862" y="2307"/>
              <a:ext cx="2663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27" y="1781"/>
              <a:ext cx="7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400">
                  <a:solidFill>
                    <a:srgbClr val="800080"/>
                  </a:solidFill>
                </a:rPr>
                <a:t>INPUT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567" y="1774"/>
              <a:ext cx="5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000" b="0">
                  <a:solidFill>
                    <a:srgbClr val="800080"/>
                  </a:solidFill>
                </a:rPr>
                <a:t>Output</a:t>
              </a: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2197" y="2285"/>
              <a:ext cx="647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1794" y="2544"/>
              <a:ext cx="12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chemeClr val="accent1"/>
                  </a:solidFill>
                </a:rPr>
                <a:t>Return loss/reflectance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1000" y="2571744"/>
            <a:ext cx="56197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5175" lvl="2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zh-CN" altLang="en-US" sz="2800" b="1" dirty="0">
                <a:latin typeface="Times New Roman" pitchFamily="18" charset="0"/>
              </a:rPr>
              <a:t>室内/室外</a:t>
            </a:r>
          </a:p>
          <a:p>
            <a:pPr marL="765175" lvl="2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zh-CN" altLang="en-US" sz="2800" b="1" dirty="0">
                <a:latin typeface="Times New Roman" pitchFamily="18" charset="0"/>
              </a:rPr>
              <a:t>架空/直埋</a:t>
            </a:r>
          </a:p>
          <a:p>
            <a:pPr marL="765175" lvl="2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zh-CN" altLang="en-US" sz="2800" b="1" dirty="0">
                <a:latin typeface="Times New Roman" pitchFamily="18" charset="0"/>
              </a:rPr>
              <a:t>单模/多模</a:t>
            </a:r>
          </a:p>
          <a:p>
            <a:pPr marL="765175" lvl="2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zh-CN" altLang="en-US" sz="2800" b="1" dirty="0">
                <a:latin typeface="Times New Roman" pitchFamily="18" charset="0"/>
              </a:rPr>
              <a:t>四芯/六芯/八芯/…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1223954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Arial" pitchFamily="34" charset="0"/>
              </a:rPr>
              <a:t>光缆的类别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00100" y="2000240"/>
            <a:ext cx="32004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00100" y="2076440"/>
            <a:ext cx="32004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08050" y="2057416"/>
            <a:ext cx="335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 sz="2400" i="1" dirty="0">
                <a:latin typeface="Times New Roman" pitchFamily="18" charset="0"/>
              </a:rPr>
              <a:t>光缆的芯径</a:t>
            </a:r>
          </a:p>
        </p:txBody>
      </p:sp>
      <p:sp>
        <p:nvSpPr>
          <p:cNvPr id="3" name="Rectangle 126"/>
          <p:cNvSpPr>
            <a:spLocks noChangeArrowheads="1"/>
          </p:cNvSpPr>
          <p:nvPr/>
        </p:nvSpPr>
        <p:spPr bwMode="auto">
          <a:xfrm>
            <a:off x="428596" y="938202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dirty="0">
                <a:latin typeface="Arial" pitchFamily="34" charset="0"/>
              </a:rPr>
              <a:t>单模和多模光缆</a:t>
            </a:r>
          </a:p>
        </p:txBody>
      </p:sp>
      <p:sp>
        <p:nvSpPr>
          <p:cNvPr id="4" name="Line 127"/>
          <p:cNvSpPr>
            <a:spLocks noChangeShapeType="1"/>
          </p:cNvSpPr>
          <p:nvPr/>
        </p:nvSpPr>
        <p:spPr bwMode="auto">
          <a:xfrm>
            <a:off x="829124" y="1714488"/>
            <a:ext cx="360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Line 128"/>
          <p:cNvSpPr>
            <a:spLocks noChangeShapeType="1"/>
          </p:cNvSpPr>
          <p:nvPr/>
        </p:nvSpPr>
        <p:spPr bwMode="auto">
          <a:xfrm>
            <a:off x="829124" y="1790688"/>
            <a:ext cx="360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838200" y="2774966"/>
            <a:ext cx="7156450" cy="2940050"/>
            <a:chOff x="772" y="1728"/>
            <a:chExt cx="4508" cy="1852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772" y="1728"/>
              <a:ext cx="1503" cy="281"/>
              <a:chOff x="0" y="0"/>
              <a:chExt cx="1222" cy="442"/>
            </a:xfrm>
          </p:grpSpPr>
          <p:sp>
            <p:nvSpPr>
              <p:cNvPr id="66" name="Rectangle 40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 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67" name="Rectangle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2275" y="1728"/>
              <a:ext cx="1502" cy="281"/>
              <a:chOff x="1222" y="0"/>
              <a:chExt cx="1222" cy="442"/>
            </a:xfrm>
          </p:grpSpPr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>
                <a:off x="1265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>
                    <a:latin typeface="Times New Roman" pitchFamily="18" charset="0"/>
                  </a:rPr>
                  <a:t>Core（</a:t>
                </a:r>
                <a:r>
                  <a:rPr lang="zh-CN" altLang="en-US" sz="2400">
                    <a:latin typeface="Times New Roman" pitchFamily="18" charset="0"/>
                  </a:rPr>
                  <a:t>微米）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宋体" pitchFamily="2" charset="-122"/>
                </a:endParaRPr>
              </a:p>
            </p:txBody>
          </p:sp>
          <p:sp>
            <p:nvSpPr>
              <p:cNvPr id="65" name="Rectangle 44"/>
              <p:cNvSpPr>
                <a:spLocks noChangeArrowheads="1"/>
              </p:cNvSpPr>
              <p:nvPr/>
            </p:nvSpPr>
            <p:spPr bwMode="auto">
              <a:xfrm>
                <a:off x="1222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3777" y="1728"/>
              <a:ext cx="1503" cy="281"/>
              <a:chOff x="2444" y="0"/>
              <a:chExt cx="1222" cy="442"/>
            </a:xfrm>
          </p:grpSpPr>
          <p:sp>
            <p:nvSpPr>
              <p:cNvPr id="62" name="Rectangle 46"/>
              <p:cNvSpPr>
                <a:spLocks noChangeArrowheads="1"/>
              </p:cNvSpPr>
              <p:nvPr/>
            </p:nvSpPr>
            <p:spPr bwMode="auto">
              <a:xfrm>
                <a:off x="2487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>
                    <a:latin typeface="Times New Roman" pitchFamily="18" charset="0"/>
                  </a:rPr>
                  <a:t>Cladding（</a:t>
                </a:r>
                <a:r>
                  <a:rPr lang="zh-CN" altLang="en-US" sz="2400">
                    <a:latin typeface="Times New Roman" pitchFamily="18" charset="0"/>
                  </a:rPr>
                  <a:t>微米）</a:t>
                </a:r>
              </a:p>
            </p:txBody>
          </p:sp>
          <p:sp>
            <p:nvSpPr>
              <p:cNvPr id="63" name="Rectangle 47"/>
              <p:cNvSpPr>
                <a:spLocks noChangeArrowheads="1"/>
              </p:cNvSpPr>
              <p:nvPr/>
            </p:nvSpPr>
            <p:spPr bwMode="auto">
              <a:xfrm>
                <a:off x="2444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72" y="2009"/>
              <a:ext cx="1503" cy="280"/>
              <a:chOff x="0" y="442"/>
              <a:chExt cx="1222" cy="442"/>
            </a:xfrm>
          </p:grpSpPr>
          <p:sp>
            <p:nvSpPr>
              <p:cNvPr id="60" name="Rectangle 49"/>
              <p:cNvSpPr>
                <a:spLocks noChangeArrowheads="1"/>
              </p:cNvSpPr>
              <p:nvPr/>
            </p:nvSpPr>
            <p:spPr bwMode="auto">
              <a:xfrm>
                <a:off x="43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单模(世界通用)</a:t>
                </a:r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0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275" y="2009"/>
              <a:ext cx="1502" cy="280"/>
              <a:chOff x="1222" y="442"/>
              <a:chExt cx="1222" cy="442"/>
            </a:xfrm>
          </p:grpSpPr>
          <p:sp>
            <p:nvSpPr>
              <p:cNvPr id="58" name="Rectangle 52"/>
              <p:cNvSpPr>
                <a:spLocks noChangeArrowheads="1"/>
              </p:cNvSpPr>
              <p:nvPr/>
            </p:nvSpPr>
            <p:spPr bwMode="auto">
              <a:xfrm>
                <a:off x="1265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1222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777" y="2009"/>
              <a:ext cx="1503" cy="280"/>
              <a:chOff x="2444" y="442"/>
              <a:chExt cx="1222" cy="442"/>
            </a:xfrm>
          </p:grpSpPr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2487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2444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772" y="2289"/>
              <a:ext cx="1503" cy="281"/>
              <a:chOff x="0" y="884"/>
              <a:chExt cx="1222" cy="442"/>
            </a:xfrm>
          </p:grpSpPr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43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多模(欧洲日本）</a:t>
                </a:r>
                <a:endParaRPr lang="en-US" altLang="zh-CN" sz="2400">
                  <a:latin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0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2275" y="2289"/>
              <a:ext cx="1502" cy="281"/>
              <a:chOff x="1222" y="884"/>
              <a:chExt cx="1222" cy="442"/>
            </a:xfrm>
          </p:grpSpPr>
          <p:sp>
            <p:nvSpPr>
              <p:cNvPr id="52" name="Rectangle 61"/>
              <p:cNvSpPr>
                <a:spLocks noChangeArrowheads="1"/>
              </p:cNvSpPr>
              <p:nvPr/>
            </p:nvSpPr>
            <p:spPr bwMode="auto">
              <a:xfrm>
                <a:off x="1265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3" name="Rectangle 62"/>
              <p:cNvSpPr>
                <a:spLocks noChangeArrowheads="1"/>
              </p:cNvSpPr>
              <p:nvPr/>
            </p:nvSpPr>
            <p:spPr bwMode="auto">
              <a:xfrm>
                <a:off x="1222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3777" y="2289"/>
              <a:ext cx="1503" cy="281"/>
              <a:chOff x="2444" y="884"/>
              <a:chExt cx="1222" cy="442"/>
            </a:xfrm>
          </p:grpSpPr>
          <p:sp>
            <p:nvSpPr>
              <p:cNvPr id="50" name="Rectangle 64"/>
              <p:cNvSpPr>
                <a:spLocks noChangeArrowheads="1"/>
              </p:cNvSpPr>
              <p:nvPr/>
            </p:nvSpPr>
            <p:spPr bwMode="auto">
              <a:xfrm>
                <a:off x="2487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1" name="Rectangle 65"/>
              <p:cNvSpPr>
                <a:spLocks noChangeArrowheads="1"/>
              </p:cNvSpPr>
              <p:nvPr/>
            </p:nvSpPr>
            <p:spPr bwMode="auto">
              <a:xfrm>
                <a:off x="2444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772" y="2570"/>
              <a:ext cx="1503" cy="378"/>
              <a:chOff x="0" y="1326"/>
              <a:chExt cx="1222" cy="596"/>
            </a:xfrm>
          </p:grpSpPr>
          <p:sp>
            <p:nvSpPr>
              <p:cNvPr id="48" name="Rectangle 67"/>
              <p:cNvSpPr>
                <a:spLocks noChangeArrowheads="1"/>
              </p:cNvSpPr>
              <p:nvPr/>
            </p:nvSpPr>
            <p:spPr bwMode="auto">
              <a:xfrm>
                <a:off x="43" y="1326"/>
                <a:ext cx="1136" cy="5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49" name="Rectangle 68"/>
              <p:cNvSpPr>
                <a:spLocks noChangeArrowheads="1"/>
              </p:cNvSpPr>
              <p:nvPr/>
            </p:nvSpPr>
            <p:spPr bwMode="auto">
              <a:xfrm>
                <a:off x="0" y="1326"/>
                <a:ext cx="1222" cy="59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3777" y="2570"/>
              <a:ext cx="1503" cy="378"/>
              <a:chOff x="2444" y="1326"/>
              <a:chExt cx="1222" cy="596"/>
            </a:xfrm>
          </p:grpSpPr>
          <p:sp>
            <p:nvSpPr>
              <p:cNvPr id="46" name="Rectangle 70"/>
              <p:cNvSpPr>
                <a:spLocks noChangeArrowheads="1"/>
              </p:cNvSpPr>
              <p:nvPr/>
            </p:nvSpPr>
            <p:spPr bwMode="auto">
              <a:xfrm>
                <a:off x="2487" y="1326"/>
                <a:ext cx="1136" cy="5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7" name="Rectangle 71"/>
              <p:cNvSpPr>
                <a:spLocks noChangeArrowheads="1"/>
              </p:cNvSpPr>
              <p:nvPr/>
            </p:nvSpPr>
            <p:spPr bwMode="auto">
              <a:xfrm>
                <a:off x="2444" y="1326"/>
                <a:ext cx="1222" cy="59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772" y="2948"/>
              <a:ext cx="1503" cy="281"/>
              <a:chOff x="0" y="1922"/>
              <a:chExt cx="1222" cy="442"/>
            </a:xfrm>
          </p:grpSpPr>
          <p:sp>
            <p:nvSpPr>
              <p:cNvPr id="44" name="Rectangle 73"/>
              <p:cNvSpPr>
                <a:spLocks noChangeArrowheads="1"/>
              </p:cNvSpPr>
              <p:nvPr/>
            </p:nvSpPr>
            <p:spPr bwMode="auto">
              <a:xfrm>
                <a:off x="43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老式多模光纤</a:t>
                </a:r>
                <a:endParaRPr lang="en-US" altLang="zh-CN" sz="2400">
                  <a:latin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0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2275" y="2948"/>
              <a:ext cx="1502" cy="281"/>
              <a:chOff x="1222" y="1922"/>
              <a:chExt cx="1222" cy="442"/>
            </a:xfrm>
          </p:grpSpPr>
          <p:sp>
            <p:nvSpPr>
              <p:cNvPr id="42" name="Rectangle 76"/>
              <p:cNvSpPr>
                <a:spLocks noChangeArrowheads="1"/>
              </p:cNvSpPr>
              <p:nvPr/>
            </p:nvSpPr>
            <p:spPr bwMode="auto">
              <a:xfrm>
                <a:off x="1265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3" name="Rectangle 77"/>
              <p:cNvSpPr>
                <a:spLocks noChangeArrowheads="1"/>
              </p:cNvSpPr>
              <p:nvPr/>
            </p:nvSpPr>
            <p:spPr bwMode="auto">
              <a:xfrm>
                <a:off x="1222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Group 78"/>
            <p:cNvGrpSpPr>
              <a:grpSpLocks/>
            </p:cNvGrpSpPr>
            <p:nvPr/>
          </p:nvGrpSpPr>
          <p:grpSpPr bwMode="auto">
            <a:xfrm>
              <a:off x="3777" y="2948"/>
              <a:ext cx="1503" cy="281"/>
              <a:chOff x="2444" y="1922"/>
              <a:chExt cx="1222" cy="442"/>
            </a:xfrm>
          </p:grpSpPr>
          <p:sp>
            <p:nvSpPr>
              <p:cNvPr id="40" name="Rectangle 79"/>
              <p:cNvSpPr>
                <a:spLocks noChangeArrowheads="1"/>
              </p:cNvSpPr>
              <p:nvPr/>
            </p:nvSpPr>
            <p:spPr bwMode="auto">
              <a:xfrm>
                <a:off x="2487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1" name="Rectangle 80"/>
              <p:cNvSpPr>
                <a:spLocks noChangeArrowheads="1"/>
              </p:cNvSpPr>
              <p:nvPr/>
            </p:nvSpPr>
            <p:spPr bwMode="auto">
              <a:xfrm>
                <a:off x="2444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Rectangle 99"/>
            <p:cNvSpPr>
              <a:spLocks noChangeArrowheads="1"/>
            </p:cNvSpPr>
            <p:nvPr/>
          </p:nvSpPr>
          <p:spPr bwMode="auto">
            <a:xfrm>
              <a:off x="2908" y="267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3" name="Rectangle 100"/>
            <p:cNvSpPr>
              <a:spLocks noChangeArrowheads="1"/>
            </p:cNvSpPr>
            <p:nvPr/>
          </p:nvSpPr>
          <p:spPr bwMode="auto">
            <a:xfrm>
              <a:off x="4320" y="1929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>
              <a:off x="4320" y="2217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4320" y="2601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>
              <a:off x="4320" y="2880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>
              <a:off x="2784" y="1920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>
              <a:off x="2784" y="2208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9" name="Rectangle 108"/>
            <p:cNvSpPr>
              <a:spLocks noChangeArrowheads="1"/>
            </p:cNvSpPr>
            <p:nvPr/>
          </p:nvSpPr>
          <p:spPr bwMode="auto">
            <a:xfrm>
              <a:off x="2784" y="3168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30" name="Rectangle 109"/>
            <p:cNvSpPr>
              <a:spLocks noChangeArrowheads="1"/>
            </p:cNvSpPr>
            <p:nvPr/>
          </p:nvSpPr>
          <p:spPr bwMode="auto">
            <a:xfrm>
              <a:off x="4444" y="329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31" name="Text Box 111"/>
            <p:cNvSpPr txBox="1">
              <a:spLocks noChangeArrowheads="1"/>
            </p:cNvSpPr>
            <p:nvPr/>
          </p:nvSpPr>
          <p:spPr bwMode="auto">
            <a:xfrm>
              <a:off x="816" y="259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多模(美国）</a:t>
              </a:r>
              <a:endParaRPr lang="en-US" altLang="zh-CN" sz="2400">
                <a:latin typeface="Times New Roman" pitchFamily="18" charset="0"/>
              </a:endParaRPr>
            </a:p>
          </p:txBody>
        </p:sp>
        <p:sp>
          <p:nvSpPr>
            <p:cNvPr id="32" name="Rectangle 115"/>
            <p:cNvSpPr>
              <a:spLocks noChangeArrowheads="1"/>
            </p:cNvSpPr>
            <p:nvPr/>
          </p:nvSpPr>
          <p:spPr bwMode="auto">
            <a:xfrm>
              <a:off x="2400" y="2016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8/9</a:t>
              </a:r>
            </a:p>
          </p:txBody>
        </p:sp>
        <p:sp>
          <p:nvSpPr>
            <p:cNvPr id="33" name="Rectangle 116"/>
            <p:cNvSpPr>
              <a:spLocks noChangeArrowheads="1"/>
            </p:cNvSpPr>
            <p:nvPr/>
          </p:nvSpPr>
          <p:spPr bwMode="auto">
            <a:xfrm>
              <a:off x="2426" y="225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34" name="Rectangle 117"/>
            <p:cNvSpPr>
              <a:spLocks noChangeArrowheads="1"/>
            </p:cNvSpPr>
            <p:nvPr/>
          </p:nvSpPr>
          <p:spPr bwMode="auto">
            <a:xfrm>
              <a:off x="2354" y="2592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62.5</a:t>
              </a:r>
            </a:p>
          </p:txBody>
        </p:sp>
        <p:sp>
          <p:nvSpPr>
            <p:cNvPr id="35" name="Rectangle 119"/>
            <p:cNvSpPr>
              <a:spLocks noChangeArrowheads="1"/>
            </p:cNvSpPr>
            <p:nvPr/>
          </p:nvSpPr>
          <p:spPr bwMode="auto">
            <a:xfrm>
              <a:off x="2378" y="292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36" name="Rectangle 120"/>
            <p:cNvSpPr>
              <a:spLocks noChangeArrowheads="1"/>
            </p:cNvSpPr>
            <p:nvPr/>
          </p:nvSpPr>
          <p:spPr bwMode="auto">
            <a:xfrm>
              <a:off x="3744" y="201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125</a:t>
              </a:r>
            </a:p>
          </p:txBody>
        </p:sp>
        <p:sp>
          <p:nvSpPr>
            <p:cNvPr id="37" name="Rectangle 121"/>
            <p:cNvSpPr>
              <a:spLocks noChangeArrowheads="1"/>
            </p:cNvSpPr>
            <p:nvPr/>
          </p:nvSpPr>
          <p:spPr bwMode="auto">
            <a:xfrm>
              <a:off x="3744" y="225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125</a:t>
              </a:r>
            </a:p>
          </p:txBody>
        </p:sp>
        <p:sp>
          <p:nvSpPr>
            <p:cNvPr id="38" name="Rectangle 122"/>
            <p:cNvSpPr>
              <a:spLocks noChangeArrowheads="1"/>
            </p:cNvSpPr>
            <p:nvPr/>
          </p:nvSpPr>
          <p:spPr bwMode="auto">
            <a:xfrm>
              <a:off x="3744" y="2640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125</a:t>
              </a:r>
            </a:p>
          </p:txBody>
        </p:sp>
        <p:sp>
          <p:nvSpPr>
            <p:cNvPr id="39" name="Rectangle 123"/>
            <p:cNvSpPr>
              <a:spLocks noChangeArrowheads="1"/>
            </p:cNvSpPr>
            <p:nvPr/>
          </p:nvSpPr>
          <p:spPr bwMode="auto">
            <a:xfrm>
              <a:off x="3744" y="292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96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12850" y="1981200"/>
            <a:ext cx="335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 sz="2400" i="1" dirty="0">
                <a:latin typeface="Times New Roman" pitchFamily="18" charset="0"/>
              </a:rPr>
              <a:t>光缆的带宽（含义）</a:t>
            </a:r>
            <a:endParaRPr lang="en-US" altLang="zh-CN" sz="2400" i="1" dirty="0">
              <a:latin typeface="Times New Roman" pitchFamily="18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885825" y="2851150"/>
            <a:ext cx="7413625" cy="2940050"/>
            <a:chOff x="610" y="2036"/>
            <a:chExt cx="4670" cy="185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72" y="2036"/>
              <a:ext cx="1503" cy="281"/>
              <a:chOff x="0" y="0"/>
              <a:chExt cx="1222" cy="442"/>
            </a:xfrm>
          </p:grpSpPr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 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75" y="2036"/>
              <a:ext cx="1502" cy="281"/>
              <a:chOff x="1222" y="0"/>
              <a:chExt cx="1222" cy="442"/>
            </a:xfrm>
          </p:grpSpPr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1265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>
                    <a:latin typeface="Times New Roman" pitchFamily="18" charset="0"/>
                  </a:rPr>
                  <a:t>单模光缆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宋体" pitchFamily="2" charset="-122"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1222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777" y="2036"/>
              <a:ext cx="1503" cy="281"/>
              <a:chOff x="2444" y="0"/>
              <a:chExt cx="1222" cy="442"/>
            </a:xfrm>
          </p:grpSpPr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2487" y="0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>
                    <a:latin typeface="Times New Roman" pitchFamily="18" charset="0"/>
                  </a:rPr>
                  <a:t>多模光缆</a:t>
                </a: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2444" y="0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772" y="2317"/>
              <a:ext cx="1503" cy="280"/>
              <a:chOff x="0" y="442"/>
              <a:chExt cx="1222" cy="442"/>
            </a:xfrm>
          </p:grpSpPr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3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400">
                    <a:latin typeface="Times New Roman" pitchFamily="18" charset="0"/>
                  </a:rPr>
                  <a:t>Core/Cladding</a:t>
                </a: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0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275" y="2317"/>
              <a:ext cx="1502" cy="280"/>
              <a:chOff x="1222" y="442"/>
              <a:chExt cx="1222" cy="442"/>
            </a:xfrm>
          </p:grpSpPr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1265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1222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777" y="2317"/>
              <a:ext cx="1503" cy="280"/>
              <a:chOff x="2444" y="442"/>
              <a:chExt cx="1222" cy="442"/>
            </a:xfrm>
          </p:grpSpPr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2487" y="44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2444" y="44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772" y="2597"/>
              <a:ext cx="1503" cy="281"/>
              <a:chOff x="0" y="884"/>
              <a:chExt cx="1222" cy="442"/>
            </a:xfrm>
          </p:grpSpPr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43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光源</a:t>
                </a:r>
                <a:endParaRPr lang="en-US" altLang="zh-CN" sz="2400">
                  <a:latin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0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2275" y="2597"/>
              <a:ext cx="1502" cy="281"/>
              <a:chOff x="1222" y="884"/>
              <a:chExt cx="1222" cy="442"/>
            </a:xfrm>
          </p:grpSpPr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1265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1222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777" y="2597"/>
              <a:ext cx="1503" cy="281"/>
              <a:chOff x="2444" y="884"/>
              <a:chExt cx="1222" cy="442"/>
            </a:xfrm>
          </p:grpSpPr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2487" y="884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2444" y="884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772" y="2878"/>
              <a:ext cx="1503" cy="378"/>
              <a:chOff x="0" y="1326"/>
              <a:chExt cx="1222" cy="596"/>
            </a:xfrm>
          </p:grpSpPr>
          <p:sp>
            <p:nvSpPr>
              <p:cNvPr id="43" name="Rectangle 36"/>
              <p:cNvSpPr>
                <a:spLocks noChangeArrowheads="1"/>
              </p:cNvSpPr>
              <p:nvPr/>
            </p:nvSpPr>
            <p:spPr bwMode="auto">
              <a:xfrm>
                <a:off x="43" y="1326"/>
                <a:ext cx="1136" cy="5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44" name="Rectangle 37"/>
              <p:cNvSpPr>
                <a:spLocks noChangeArrowheads="1"/>
              </p:cNvSpPr>
              <p:nvPr/>
            </p:nvSpPr>
            <p:spPr bwMode="auto">
              <a:xfrm>
                <a:off x="0" y="1326"/>
                <a:ext cx="1222" cy="59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3777" y="2878"/>
              <a:ext cx="1503" cy="378"/>
              <a:chOff x="2444" y="1326"/>
              <a:chExt cx="1222" cy="596"/>
            </a:xfrm>
          </p:grpSpPr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2487" y="1326"/>
                <a:ext cx="1136" cy="59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2444" y="1326"/>
                <a:ext cx="1222" cy="59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772" y="3256"/>
              <a:ext cx="1503" cy="281"/>
              <a:chOff x="0" y="1922"/>
              <a:chExt cx="1222" cy="442"/>
            </a:xfrm>
          </p:grpSpPr>
          <p:sp>
            <p:nvSpPr>
              <p:cNvPr id="39" name="Rectangle 42"/>
              <p:cNvSpPr>
                <a:spLocks noChangeArrowheads="1"/>
              </p:cNvSpPr>
              <p:nvPr/>
            </p:nvSpPr>
            <p:spPr bwMode="auto">
              <a:xfrm>
                <a:off x="43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400">
                    <a:latin typeface="Times New Roman" pitchFamily="18" charset="0"/>
                  </a:rPr>
                  <a:t>模式带宽</a:t>
                </a:r>
                <a:endParaRPr lang="en-US" altLang="zh-CN" sz="2400">
                  <a:latin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0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2275" y="3256"/>
              <a:ext cx="1502" cy="281"/>
              <a:chOff x="1222" y="1922"/>
              <a:chExt cx="1222" cy="442"/>
            </a:xfrm>
          </p:grpSpPr>
          <p:sp>
            <p:nvSpPr>
              <p:cNvPr id="37" name="Rectangle 45"/>
              <p:cNvSpPr>
                <a:spLocks noChangeArrowheads="1"/>
              </p:cNvSpPr>
              <p:nvPr/>
            </p:nvSpPr>
            <p:spPr bwMode="auto">
              <a:xfrm>
                <a:off x="1265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1222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3777" y="3256"/>
              <a:ext cx="1503" cy="281"/>
              <a:chOff x="2444" y="1922"/>
              <a:chExt cx="1222" cy="442"/>
            </a:xfrm>
          </p:grpSpPr>
          <p:sp>
            <p:nvSpPr>
              <p:cNvPr id="35" name="Rectangle 48"/>
              <p:cNvSpPr>
                <a:spLocks noChangeArrowheads="1"/>
              </p:cNvSpPr>
              <p:nvPr/>
            </p:nvSpPr>
            <p:spPr bwMode="auto">
              <a:xfrm>
                <a:off x="2487" y="1922"/>
                <a:ext cx="1136" cy="4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zh-CN" altLang="en-US" sz="2400">
                  <a:solidFill>
                    <a:srgbClr val="FFFF00"/>
                  </a:solidFill>
                  <a:latin typeface="宋体" pitchFamily="2" charset="-122"/>
                  <a:sym typeface="Wingdings 2" pitchFamily="18" charset="2"/>
                </a:endParaRPr>
              </a:p>
            </p:txBody>
          </p:sp>
          <p:sp>
            <p:nvSpPr>
              <p:cNvPr id="36" name="Rectangle 49"/>
              <p:cNvSpPr>
                <a:spLocks noChangeArrowheads="1"/>
              </p:cNvSpPr>
              <p:nvPr/>
            </p:nvSpPr>
            <p:spPr bwMode="auto">
              <a:xfrm>
                <a:off x="2444" y="1922"/>
                <a:ext cx="1222" cy="44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2908" y="298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4320" y="2525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4320" y="2909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4320" y="3188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2784" y="2228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2784" y="2516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2784" y="3476"/>
              <a:ext cx="4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4444" y="3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en-US" sz="2400">
                <a:latin typeface="宋体" pitchFamily="2" charset="-122"/>
                <a:sym typeface="Wingdings 2" pitchFamily="18" charset="2"/>
              </a:endParaRPr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610" y="2895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 dirty="0">
                  <a:latin typeface="Times New Roman" pitchFamily="18" charset="0"/>
                </a:rPr>
                <a:t>波长</a:t>
              </a:r>
              <a:endParaRPr lang="en-US" altLang="zh-CN" sz="2400" dirty="0">
                <a:latin typeface="Times New Roman" pitchFamily="18" charset="0"/>
              </a:endParaRP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2304" y="2324"/>
              <a:ext cx="5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8/125</a:t>
              </a: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2306" y="2564"/>
              <a:ext cx="5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激 光</a:t>
              </a:r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>
              <a:off x="2279" y="2900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1310/1550</a:t>
              </a:r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>
              <a:off x="2284" y="3264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solidFill>
                    <a:schemeClr val="hlink"/>
                  </a:solidFill>
                  <a:latin typeface="Times New Roman" pitchFamily="18" charset="0"/>
                </a:rPr>
                <a:t>标准未给出</a:t>
              </a:r>
            </a:p>
          </p:txBody>
        </p:sp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>
              <a:off x="3762" y="2324"/>
              <a:ext cx="1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62.5/125 50/125</a:t>
              </a: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>
              <a:off x="3826" y="2592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altLang="zh-CN" sz="2400">
                  <a:latin typeface="Times New Roman" pitchFamily="18" charset="0"/>
                </a:rPr>
                <a:t>LED/</a:t>
              </a:r>
              <a:r>
                <a:rPr lang="zh-CN" altLang="en-US" sz="2400">
                  <a:latin typeface="Times New Roman" pitchFamily="18" charset="0"/>
                </a:rPr>
                <a:t>激光</a:t>
              </a:r>
            </a:p>
          </p:txBody>
        </p:sp>
        <p:sp>
          <p:nvSpPr>
            <p:cNvPr id="33" name="Rectangle 66"/>
            <p:cNvSpPr>
              <a:spLocks noChangeArrowheads="1"/>
            </p:cNvSpPr>
            <p:nvPr/>
          </p:nvSpPr>
          <p:spPr bwMode="auto">
            <a:xfrm>
              <a:off x="3863" y="2948"/>
              <a:ext cx="8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850/1300</a:t>
              </a:r>
            </a:p>
          </p:txBody>
        </p:sp>
        <p:sp>
          <p:nvSpPr>
            <p:cNvPr id="34" name="Rectangle 67"/>
            <p:cNvSpPr>
              <a:spLocks noChangeArrowheads="1"/>
            </p:cNvSpPr>
            <p:nvPr/>
          </p:nvSpPr>
          <p:spPr bwMode="auto">
            <a:xfrm>
              <a:off x="3863" y="3236"/>
              <a:ext cx="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zh-CN" altLang="en-US" sz="2400">
                  <a:latin typeface="Times New Roman" pitchFamily="18" charset="0"/>
                </a:rPr>
                <a:t>160/500</a:t>
              </a:r>
            </a:p>
          </p:txBody>
        </p:sp>
      </p:grp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428596" y="866764"/>
            <a:ext cx="48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latin typeface="Arial" pitchFamily="34" charset="0"/>
              </a:rPr>
              <a:t>单模和多模光缆</a:t>
            </a:r>
          </a:p>
        </p:txBody>
      </p:sp>
      <p:sp>
        <p:nvSpPr>
          <p:cNvPr id="64" name="Line 71"/>
          <p:cNvSpPr>
            <a:spLocks noChangeShapeType="1"/>
          </p:cNvSpPr>
          <p:nvPr/>
        </p:nvSpPr>
        <p:spPr bwMode="auto">
          <a:xfrm>
            <a:off x="919170" y="1652590"/>
            <a:ext cx="360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Line 72"/>
          <p:cNvSpPr>
            <a:spLocks noChangeShapeType="1"/>
          </p:cNvSpPr>
          <p:nvPr/>
        </p:nvSpPr>
        <p:spPr bwMode="auto">
          <a:xfrm>
            <a:off x="919170" y="1728790"/>
            <a:ext cx="3600000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50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中心束管式铠装光缆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088" y="1916113"/>
            <a:ext cx="4752975" cy="42497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室外光缆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适用于架空、管道、敷设、长途通    信、局间通信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优良的阻水层，具有良好的抗渗水  能力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结构紧凑，重量轻，钢带铠装抗压性能优良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直埋光缆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适用于架空、管道、敷设、长途通信、局间通信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优良的阻水层，具有良好的抗渗水能力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结构紧凑，重量轻，钢带铠装抗压性能优良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双护套双铠装，抗侧压性能优良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GX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1863" y="2339975"/>
            <a:ext cx="1924050" cy="1304925"/>
          </a:xfrm>
          <a:prstGeom prst="rect">
            <a:avLst/>
          </a:prstGeom>
          <a:noFill/>
          <a:ln/>
        </p:spPr>
      </p:pic>
      <p:pic>
        <p:nvPicPr>
          <p:cNvPr id="5" name="Picture 8" descr="GX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948113"/>
            <a:ext cx="1933575" cy="1352550"/>
          </a:xfrm>
          <a:prstGeom prst="rect">
            <a:avLst/>
          </a:prstGeom>
          <a:noFill/>
        </p:spPr>
      </p:pic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5940425" y="1989138"/>
            <a:ext cx="2089150" cy="2087562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5940425" y="3573463"/>
            <a:ext cx="2085975" cy="2087562"/>
          </a:xfrm>
          <a:prstGeom prst="ellipse">
            <a:avLst/>
          </a:prstGeom>
          <a:noFill/>
          <a:ln w="28575" algn="ctr">
            <a:solidFill>
              <a:srgbClr val="BEB7E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8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松套层绞式双铠装光缆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650" y="1916113"/>
            <a:ext cx="4895850" cy="3960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直埋光缆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适用于直埋、对防潮、防鼠等要求较高的场合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双面覆塑铝带平纵包粘接护套、防潮性能优良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双护套双铠装结构、抗侧压性能优良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防雷型光缆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高承张芳纶纱周边加强、油膏保护光纤，防水性能优良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多芯数可选，线径小，重量轻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zh-C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适用于室内外有防雷要求的场合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868988" y="2349500"/>
            <a:ext cx="2303462" cy="3240088"/>
            <a:chOff x="3697" y="1480"/>
            <a:chExt cx="1451" cy="2041"/>
          </a:xfrm>
        </p:grpSpPr>
        <p:pic>
          <p:nvPicPr>
            <p:cNvPr id="5" name="Picture 5" descr="GX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7" y="1480"/>
              <a:ext cx="1451" cy="1024"/>
            </a:xfrm>
            <a:prstGeom prst="rect">
              <a:avLst/>
            </a:prstGeom>
            <a:noFill/>
            <a:ln w="28575" cmpd="sng">
              <a:solidFill>
                <a:schemeClr val="accent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</p:pic>
        <p:pic>
          <p:nvPicPr>
            <p:cNvPr id="6" name="Picture 6" descr="G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7" y="2508"/>
              <a:ext cx="1451" cy="10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5432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自承式架空光缆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550" y="1916113"/>
            <a:ext cx="5184775" cy="2449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全绝缘、不锈钢或电镀钢自承架空缆线结构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设计适合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NESC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风小等级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可使安装成本减半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GX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9700" y="3357563"/>
            <a:ext cx="2303463" cy="1852612"/>
          </a:xfrm>
          <a:prstGeom prst="rect">
            <a:avLst/>
          </a:prstGeom>
          <a:noFill/>
          <a:ln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149850" y="3429000"/>
            <a:ext cx="2590800" cy="20161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prstShdw prst="shdw13" dist="89803" dir="13500000">
              <a:srgbClr val="009999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WordArt 2"/>
          <p:cNvSpPr>
            <a:spLocks noChangeArrowheads="1" noChangeShapeType="1" noTextEdit="1"/>
          </p:cNvSpPr>
          <p:nvPr/>
        </p:nvSpPr>
        <p:spPr bwMode="auto">
          <a:xfrm>
            <a:off x="2627313" y="2781300"/>
            <a:ext cx="39624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大对数语音布线系统</a:t>
            </a:r>
          </a:p>
        </p:txBody>
      </p:sp>
    </p:spTree>
    <p:extLst>
      <p:ext uri="{BB962C8B-B14F-4D97-AF65-F5344CB8AC3E}">
        <p14:creationId xmlns:p14="http://schemas.microsoft.com/office/powerpoint/2010/main" val="38324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203315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室内单芯单元光缆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32138" y="2265372"/>
            <a:ext cx="5327650" cy="2449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柔软、弯曲半径小、受力应变性能优良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可选用阻燃或不沿燃外护套，并可提供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LSOH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护套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端头可直接制作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等活动连接头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适用于架空、管道、托架等敷设条件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GX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50" y="3346464"/>
            <a:ext cx="1955800" cy="215423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dist="71842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2218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 纤 跳 线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95355" y="1916113"/>
            <a:ext cx="4748215" cy="3960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提供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MT-RJ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各种接头可选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多模包括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50/125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62.5/125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OM3 50/125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三种类型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阻燃型外被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长度可以自由定做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dirty="0" smtClean="0"/>
              <a:t>单模光纤：一般光纤跳线用黄色表示，接头和保护套为蓝色；传输距离较长。 </a:t>
            </a:r>
            <a:endParaRPr lang="en-US" altLang="zh-CN" sz="2000" dirty="0" smtClean="0"/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dirty="0" smtClean="0"/>
              <a:t>多模光纤：一般光纤跳线用橙色表示，也有的用灰色表示，接头和保护套用米色或者黑色；传输距离较短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00760" y="2130974"/>
            <a:ext cx="1785950" cy="1726654"/>
            <a:chOff x="6000760" y="2130974"/>
            <a:chExt cx="1785950" cy="1726654"/>
          </a:xfrm>
        </p:grpSpPr>
        <p:pic>
          <p:nvPicPr>
            <p:cNvPr id="4" name="图片 3" descr="u=3184506949,2644618150&amp;fm=0&amp;gp=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760" y="2130974"/>
              <a:ext cx="1785950" cy="1339463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409481" y="34882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FC-FC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01110" y="3845486"/>
            <a:ext cx="1785600" cy="1726654"/>
            <a:chOff x="6001110" y="3845486"/>
            <a:chExt cx="1785600" cy="1726654"/>
          </a:xfrm>
        </p:grpSpPr>
        <p:pic>
          <p:nvPicPr>
            <p:cNvPr id="6" name="图片 5" descr="u=598805690,496045835&amp;fm=0&amp;gp=0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1110" y="3845486"/>
              <a:ext cx="1785600" cy="13392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55271" y="520280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SC-SC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40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4"/>
            <a:ext cx="8229600" cy="721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光纤配线架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16013" y="1989138"/>
            <a:ext cx="4248150" cy="3368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多种耦合接口：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口可供选择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结构紧凑，用于光纤熔接、光路调整、光缆保护等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安装于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英寸标准机柜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符合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ISO/IEC 11801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标准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GX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0063" y="2060575"/>
            <a:ext cx="1971675" cy="1193902"/>
          </a:xfrm>
          <a:prstGeom prst="rect">
            <a:avLst/>
          </a:prstGeom>
          <a:noFill/>
          <a:ln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6" descr="GXPP0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573463"/>
            <a:ext cx="1971675" cy="119232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80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 纤 盒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95738" y="2111394"/>
            <a:ext cx="4248150" cy="3960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多种耦合接口：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口可供选择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结构紧凑，用于光纤熔接、光路调整、光缆保护等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直接安装于墙面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符合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ISO/IEC 11801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标准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G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3281363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4775" y="2363788"/>
            <a:ext cx="1828800" cy="1209675"/>
          </a:xfrm>
          <a:prstGeom prst="rect">
            <a:avLst/>
          </a:prstGeom>
          <a:noFill/>
          <a:ln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4213" y="1844675"/>
            <a:ext cx="3313112" cy="3313113"/>
          </a:xfrm>
          <a:prstGeom prst="star24">
            <a:avLst>
              <a:gd name="adj" fmla="val 37500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3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088" y="1052513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光纤耦合器</a:t>
            </a: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光纤头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550" y="1916113"/>
            <a:ext cx="7129463" cy="3960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不同接头的光纤耦合器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2492375"/>
            <a:ext cx="1230313" cy="1077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Picture 5" descr="SCDANKOU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950" y="2492375"/>
            <a:ext cx="1230313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" name="Picture 6" descr="SCSHUANGKOU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3" y="2492375"/>
            <a:ext cx="1230312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7" descr="LC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5425" y="4149725"/>
            <a:ext cx="1230313" cy="1077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" name="Picture 8" descr="S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149725"/>
            <a:ext cx="1230313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124075" y="3716338"/>
            <a:ext cx="2095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FC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4084638" y="3705225"/>
            <a:ext cx="8477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SC-</a:t>
            </a:r>
            <a:r>
              <a:rPr lang="zh-CN" altLang="en-US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单工</a:t>
            </a:r>
            <a:endParaRPr lang="zh-CN" alt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6388100" y="3705225"/>
            <a:ext cx="8477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SC-</a:t>
            </a:r>
            <a:r>
              <a:rPr lang="zh-CN" altLang="en-US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双工</a:t>
            </a:r>
            <a:endParaRPr lang="zh-CN" alt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3282950" y="5300663"/>
            <a:ext cx="2095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LC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5580063" y="5300663"/>
            <a:ext cx="22860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ST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83188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71666"/>
            <a:ext cx="2824163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84440"/>
            <a:ext cx="3259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3756040"/>
            <a:ext cx="270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>
                <a:latin typeface="Times New Roman" pitchFamily="18" charset="0"/>
              </a:rPr>
              <a:t>SC Connectors and Couplers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38600" y="482284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>
                <a:latin typeface="Times New Roman" pitchFamily="18" charset="0"/>
              </a:rPr>
              <a:t>LC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116524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F05940"/>
                </a:solidFill>
                <a:latin typeface="Times New Roman" pitchFamily="18" charset="0"/>
              </a:rPr>
              <a:t>OptiSPEED </a:t>
            </a:r>
            <a:r>
              <a:rPr lang="zh-CN" altLang="en-US" sz="2400" b="1">
                <a:solidFill>
                  <a:srgbClr val="F05940"/>
                </a:solidFill>
                <a:latin typeface="Times New Roman" pitchFamily="18" charset="0"/>
              </a:rPr>
              <a:t>连接器及耦合器</a:t>
            </a:r>
          </a:p>
        </p:txBody>
      </p:sp>
      <p:pic>
        <p:nvPicPr>
          <p:cNvPr id="8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213240"/>
            <a:ext cx="21605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57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948068" y="2492896"/>
            <a:ext cx="6481763" cy="1800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谢谢</a:t>
            </a:r>
            <a:endParaRPr lang="zh-CN" altLang="en-US" sz="4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0682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语 音 系 统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058025" cy="41767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>           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语音布线系统实现了数据、语音的同缆传输，简化了路由的布线难度和充分体现综合布线系统的优越性。此系统包括以下组件：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i="1"/>
              <a:t>Vcom</a:t>
            </a:r>
            <a:r>
              <a:rPr lang="zh-CN" altLang="en-US" sz="2000"/>
              <a:t>大对数电缆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i="1"/>
              <a:t>Vcom </a:t>
            </a:r>
            <a:r>
              <a:rPr lang="zh-CN" altLang="en-US" sz="2000"/>
              <a:t>语音模块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语音跳线</a:t>
            </a:r>
          </a:p>
          <a:p>
            <a:pPr>
              <a:buFont typeface="Wingdings" pitchFamily="2" charset="2"/>
              <a:buNone/>
            </a:pPr>
            <a:r>
              <a:rPr lang="zh-CN" altLang="en-US" sz="2000"/>
              <a:t>     </a:t>
            </a:r>
            <a:r>
              <a:rPr lang="en-US" altLang="zh-CN" sz="2000"/>
              <a:t>—B</a:t>
            </a:r>
            <a:r>
              <a:rPr lang="zh-CN" altLang="en-US" sz="2000"/>
              <a:t>系列：</a:t>
            </a:r>
            <a:r>
              <a:rPr lang="en-US" altLang="zh-CN" sz="2000"/>
              <a:t>RJ45 TO 110</a:t>
            </a:r>
            <a:r>
              <a:rPr lang="zh-CN" altLang="en-US" sz="2000"/>
              <a:t>、 </a:t>
            </a:r>
            <a:r>
              <a:rPr lang="en-US" altLang="zh-CN" sz="2000"/>
              <a:t>C</a:t>
            </a:r>
            <a:r>
              <a:rPr lang="zh-CN" altLang="en-US" sz="2000"/>
              <a:t>系列</a:t>
            </a:r>
            <a:r>
              <a:rPr lang="en-US" altLang="zh-CN" sz="2000"/>
              <a:t>110 TO 110</a:t>
            </a:r>
            <a:r>
              <a:rPr lang="zh-CN" altLang="en-US" sz="2000"/>
              <a:t>、 </a:t>
            </a:r>
          </a:p>
          <a:p>
            <a:pPr>
              <a:buFont typeface="Wingdings" pitchFamily="2" charset="2"/>
              <a:buNone/>
            </a:pPr>
            <a:r>
              <a:rPr lang="zh-CN" altLang="en-US" sz="2000"/>
              <a:t>         </a:t>
            </a:r>
            <a:r>
              <a:rPr lang="en-US" altLang="zh-CN" sz="2000"/>
              <a:t>C</a:t>
            </a:r>
            <a:r>
              <a:rPr lang="zh-CN" altLang="en-US" sz="2000"/>
              <a:t>系列：</a:t>
            </a:r>
            <a:r>
              <a:rPr lang="en-US" altLang="zh-CN" sz="2000"/>
              <a:t>RJ45 TO RJ11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i="1"/>
              <a:t>Vcom110</a:t>
            </a:r>
            <a:r>
              <a:rPr lang="zh-CN" altLang="en-US" sz="2000"/>
              <a:t>配线架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/>
              <a:t>110 IDC</a:t>
            </a:r>
            <a:r>
              <a:rPr lang="zh-CN" altLang="en-US" sz="2000"/>
              <a:t>端子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2724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大对数电缆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16113"/>
            <a:ext cx="4321175" cy="39608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000"/>
              <a:t>性能超过</a:t>
            </a:r>
            <a:r>
              <a:rPr lang="en-US" altLang="zh-CN" sz="2000"/>
              <a:t>TIA/EIA 568A</a:t>
            </a:r>
            <a:r>
              <a:rPr lang="zh-CN" altLang="en-US" sz="2000"/>
              <a:t>或</a:t>
            </a:r>
            <a:r>
              <a:rPr lang="en-US" altLang="zh-CN" sz="2000"/>
              <a:t>ISO/IEC 11801</a:t>
            </a:r>
            <a:r>
              <a:rPr lang="zh-CN" altLang="en-US" sz="2000"/>
              <a:t>三类或五类标准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三类线缆满足语音及</a:t>
            </a:r>
            <a:r>
              <a:rPr lang="en-US" altLang="zh-CN" sz="2000"/>
              <a:t>IEEE802.3 10BASE-T</a:t>
            </a:r>
            <a:r>
              <a:rPr lang="zh-CN" altLang="en-US" sz="2000"/>
              <a:t>以太网要求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五类线缆满足语音及</a:t>
            </a:r>
            <a:r>
              <a:rPr lang="en-US" altLang="zh-CN" sz="2000"/>
              <a:t>IEEE802.3 100BASE-TX</a:t>
            </a:r>
            <a:r>
              <a:rPr lang="zh-CN" altLang="en-US" sz="2000"/>
              <a:t>以太网要求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/>
              <a:t>PVC(</a:t>
            </a:r>
            <a:r>
              <a:rPr lang="zh-CN" altLang="en-US" sz="2000"/>
              <a:t>灰色</a:t>
            </a:r>
            <a:r>
              <a:rPr lang="en-US" altLang="zh-CN" sz="2000"/>
              <a:t>)</a:t>
            </a:r>
            <a:r>
              <a:rPr lang="zh-CN" altLang="en-US" sz="2000"/>
              <a:t>外被适用于室内</a:t>
            </a:r>
          </a:p>
          <a:p>
            <a:pPr>
              <a:buFont typeface="Wingdings" pitchFamily="2" charset="2"/>
              <a:buNone/>
            </a:pPr>
            <a:r>
              <a:rPr lang="zh-CN" altLang="en-US" sz="2000"/>
              <a:t>     </a:t>
            </a:r>
            <a:r>
              <a:rPr lang="en-US" altLang="zh-CN" sz="2000"/>
              <a:t>PE(</a:t>
            </a:r>
            <a:r>
              <a:rPr lang="zh-CN" altLang="en-US" sz="2000"/>
              <a:t>黑色</a:t>
            </a:r>
            <a:r>
              <a:rPr lang="en-US" altLang="zh-CN" sz="2000"/>
              <a:t>)</a:t>
            </a:r>
            <a:r>
              <a:rPr lang="zh-CN" altLang="en-US" sz="2000"/>
              <a:t>外被适用于室外</a:t>
            </a:r>
          </a:p>
        </p:txBody>
      </p:sp>
      <p:pic>
        <p:nvPicPr>
          <p:cNvPr id="138246" name="Picture 6" descr="Y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133600"/>
            <a:ext cx="2741613" cy="2806700"/>
          </a:xfrm>
          <a:noFill/>
          <a:ln/>
        </p:spPr>
      </p:pic>
      <p:sp>
        <p:nvSpPr>
          <p:cNvPr id="138249" name="AutoShape 9"/>
          <p:cNvSpPr>
            <a:spLocks noChangeArrowheads="1"/>
          </p:cNvSpPr>
          <p:nvPr/>
        </p:nvSpPr>
        <p:spPr bwMode="auto">
          <a:xfrm flipH="1">
            <a:off x="5003800" y="1989138"/>
            <a:ext cx="3311525" cy="3167062"/>
          </a:xfrm>
          <a:prstGeom prst="flowChartMagneticTap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252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110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配线架</a:t>
            </a:r>
            <a:r>
              <a:rPr lang="zh-CN" altLang="en-US" sz="400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632700" cy="39608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结构化设计，标准</a:t>
            </a:r>
            <a:r>
              <a:rPr lang="en-US" altLang="zh-CN" sz="2000"/>
              <a:t>19</a:t>
            </a:r>
            <a:r>
              <a:rPr lang="zh-CN" altLang="en-US" sz="2000"/>
              <a:t>英寸结构，安装方便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符合</a:t>
            </a:r>
            <a:r>
              <a:rPr lang="en-US" altLang="zh-CN" sz="2000"/>
              <a:t>TIA/EIA568B</a:t>
            </a:r>
            <a:r>
              <a:rPr lang="zh-CN" altLang="en-US" sz="2000"/>
              <a:t>和</a:t>
            </a:r>
            <a:r>
              <a:rPr lang="en-US" altLang="zh-CN" sz="2000"/>
              <a:t>ISO/IEC11801</a:t>
            </a:r>
            <a:r>
              <a:rPr lang="zh-CN" altLang="en-US" sz="2000"/>
              <a:t>标准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000"/>
              <a:t>100</a:t>
            </a:r>
            <a:r>
              <a:rPr lang="zh-CN" altLang="en-US" sz="2000"/>
              <a:t>对配线架适合安装于</a:t>
            </a:r>
            <a:r>
              <a:rPr lang="en-US" altLang="zh-CN" sz="2000"/>
              <a:t>19</a:t>
            </a:r>
            <a:r>
              <a:rPr lang="zh-CN" altLang="en-US" sz="2000"/>
              <a:t>英寸标准机柜或机架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000"/>
              <a:t>50</a:t>
            </a:r>
            <a:r>
              <a:rPr lang="zh-CN" altLang="en-US" sz="2000"/>
              <a:t>对带腿配线架适用于挂墙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前端附有主色标记：白、红、黑、黄、紫，并且是在每</a:t>
            </a:r>
            <a:r>
              <a:rPr lang="en-US" altLang="zh-CN" sz="2000"/>
              <a:t>5</a:t>
            </a:r>
            <a:r>
              <a:rPr lang="zh-CN" altLang="en-US" sz="2000"/>
              <a:t>对之间分开，方便为安放线缆时的察看作指引和打线。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标准配备有</a:t>
            </a:r>
            <a:r>
              <a:rPr lang="en-US" altLang="zh-CN" sz="2000"/>
              <a:t>5</a:t>
            </a:r>
            <a:r>
              <a:rPr lang="zh-CN" altLang="en-US" sz="2000"/>
              <a:t>个</a:t>
            </a:r>
            <a:r>
              <a:rPr lang="en-US" altLang="zh-CN" sz="2000"/>
              <a:t>4</a:t>
            </a:r>
            <a:r>
              <a:rPr lang="zh-CN" altLang="en-US" sz="2000"/>
              <a:t>对端子和</a:t>
            </a:r>
            <a:r>
              <a:rPr lang="en-US" altLang="zh-CN" sz="2000"/>
              <a:t>1</a:t>
            </a:r>
            <a:r>
              <a:rPr lang="zh-CN" altLang="en-US" sz="2000"/>
              <a:t>个五对端子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打线工具：</a:t>
            </a:r>
            <a:r>
              <a:rPr lang="en-US" altLang="zh-CN" sz="2000"/>
              <a:t>110</a:t>
            </a:r>
            <a:r>
              <a:rPr lang="zh-CN" altLang="en-US" sz="2000"/>
              <a:t>型或</a:t>
            </a:r>
            <a:r>
              <a:rPr lang="en-US" altLang="zh-CN" sz="2000"/>
              <a:t>Krone</a:t>
            </a:r>
            <a:r>
              <a:rPr lang="zh-CN" altLang="en-US" sz="2000"/>
              <a:t>型皆可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000"/>
              <a:t>产品提供</a:t>
            </a:r>
            <a:r>
              <a:rPr lang="en-US" altLang="zh-CN" sz="2000"/>
              <a:t>20~25</a:t>
            </a:r>
            <a:r>
              <a:rPr lang="zh-CN" altLang="en-US" sz="2000"/>
              <a:t>年质保</a:t>
            </a:r>
          </a:p>
        </p:txBody>
      </p:sp>
      <p:pic>
        <p:nvPicPr>
          <p:cNvPr id="139268" name="Picture 4" descr="YY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06838"/>
            <a:ext cx="2238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AutoShape 5"/>
          <p:cNvSpPr>
            <a:spLocks noChangeArrowheads="1"/>
          </p:cNvSpPr>
          <p:nvPr/>
        </p:nvSpPr>
        <p:spPr bwMode="auto">
          <a:xfrm flipH="1">
            <a:off x="5076825" y="4003675"/>
            <a:ext cx="2663825" cy="1512888"/>
          </a:xfrm>
          <a:prstGeom prst="chevron">
            <a:avLst>
              <a:gd name="adj" fmla="val 44019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3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语音模块</a:t>
            </a:r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MOU11WH-1</a:t>
            </a:r>
            <a:r>
              <a:rPr lang="en-US" altLang="zh-CN" sz="400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272337" cy="39608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000"/>
              <a:t>采用专利的</a:t>
            </a:r>
            <a:r>
              <a:rPr lang="en-US" altLang="zh-CN" sz="2000"/>
              <a:t>IDC</a:t>
            </a:r>
            <a:r>
              <a:rPr lang="zh-CN" altLang="en-US" sz="2000"/>
              <a:t>设计（</a:t>
            </a:r>
            <a:r>
              <a:rPr lang="en-US" altLang="zh-CN" sz="2000"/>
              <a:t>4</a:t>
            </a:r>
            <a:r>
              <a:rPr lang="zh-CN" altLang="en-US" sz="2000"/>
              <a:t>芯</a:t>
            </a:r>
            <a:r>
              <a:rPr lang="en-US" altLang="zh-CN" sz="2000"/>
              <a:t>IDC</a:t>
            </a:r>
            <a:r>
              <a:rPr lang="zh-CN" altLang="en-US" sz="2000"/>
              <a:t>端子），适用于</a:t>
            </a:r>
            <a:r>
              <a:rPr lang="en-US" altLang="zh-CN" sz="2000"/>
              <a:t>23</a:t>
            </a:r>
            <a:r>
              <a:rPr lang="zh-CN" altLang="en-US" sz="2000"/>
              <a:t>－</a:t>
            </a:r>
            <a:r>
              <a:rPr lang="en-US" altLang="zh-CN" sz="2000"/>
              <a:t>26AWG</a:t>
            </a:r>
            <a:r>
              <a:rPr lang="zh-CN" altLang="en-US" sz="2000"/>
              <a:t>线径电缆。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插座主体采用防火塑料材料符合</a:t>
            </a:r>
            <a:r>
              <a:rPr lang="en-US" altLang="zh-CN" sz="2000"/>
              <a:t>UL94V</a:t>
            </a:r>
            <a:r>
              <a:rPr lang="zh-CN" altLang="en-US" sz="2000"/>
              <a:t>－</a:t>
            </a:r>
            <a:r>
              <a:rPr lang="en-US" altLang="zh-CN" sz="2000"/>
              <a:t>0</a:t>
            </a:r>
            <a:r>
              <a:rPr lang="zh-CN" altLang="en-US" sz="2000"/>
              <a:t>材料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插座芯采用</a:t>
            </a:r>
            <a:r>
              <a:rPr lang="en-US" altLang="zh-CN" sz="2000"/>
              <a:t>50u</a:t>
            </a:r>
            <a:r>
              <a:rPr lang="zh-CN" altLang="en-US" sz="2000"/>
              <a:t>镀金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与</a:t>
            </a:r>
            <a:r>
              <a:rPr lang="en-US" altLang="zh-CN" sz="2000"/>
              <a:t>VCOM86</a:t>
            </a:r>
            <a:r>
              <a:rPr lang="zh-CN" altLang="en-US" sz="2000"/>
              <a:t>型面板完全兼容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提供</a:t>
            </a:r>
            <a:r>
              <a:rPr lang="en-US" altLang="zh-CN" sz="2000"/>
              <a:t>RJ11/RJ45</a:t>
            </a:r>
            <a:r>
              <a:rPr lang="zh-CN" altLang="en-US" sz="2000"/>
              <a:t>接口两种产品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/>
              <a:t>防尘盖设计，有效防止灰尘进入</a:t>
            </a:r>
          </a:p>
        </p:txBody>
      </p:sp>
      <p:pic>
        <p:nvPicPr>
          <p:cNvPr id="140292" name="Picture 4" descr="YYM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997200"/>
            <a:ext cx="2016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AutoShape 6"/>
          <p:cNvSpPr>
            <a:spLocks noChangeArrowheads="1"/>
          </p:cNvSpPr>
          <p:nvPr/>
        </p:nvSpPr>
        <p:spPr bwMode="auto">
          <a:xfrm flipH="1">
            <a:off x="5076825" y="3141663"/>
            <a:ext cx="2447925" cy="1512887"/>
          </a:xfrm>
          <a:prstGeom prst="chevron">
            <a:avLst>
              <a:gd name="adj" fmla="val 40451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8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语音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数据跳线</a:t>
            </a:r>
            <a:r>
              <a:rPr lang="zh-CN" altLang="en-US" sz="4000" dirty="0"/>
              <a:t>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489825" cy="3960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跳线连接头有三种：</a:t>
            </a:r>
            <a:r>
              <a:rPr lang="en-US" altLang="zh-CN" sz="2000" dirty="0"/>
              <a:t>110</a:t>
            </a:r>
            <a:r>
              <a:rPr lang="zh-CN" altLang="en-US" sz="2000" dirty="0"/>
              <a:t>头、</a:t>
            </a:r>
            <a:r>
              <a:rPr lang="en-US" altLang="zh-CN" sz="2000" dirty="0"/>
              <a:t>RJ45</a:t>
            </a:r>
            <a:r>
              <a:rPr lang="zh-CN" altLang="en-US" sz="2000" dirty="0"/>
              <a:t>和</a:t>
            </a:r>
            <a:r>
              <a:rPr lang="en-US" altLang="zh-CN" sz="2000" dirty="0"/>
              <a:t>RJ11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水晶头无损耗插拔次数可达</a:t>
            </a:r>
            <a:r>
              <a:rPr lang="en-US" altLang="zh-CN" sz="2000" dirty="0"/>
              <a:t>1000</a:t>
            </a:r>
            <a:r>
              <a:rPr lang="zh-CN" altLang="en-US" sz="2000" dirty="0"/>
              <a:t>次以上。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水晶头采用</a:t>
            </a:r>
            <a:r>
              <a:rPr lang="en-US" altLang="zh-CN" sz="2000" dirty="0"/>
              <a:t>T568B</a:t>
            </a:r>
            <a:r>
              <a:rPr lang="zh-CN" altLang="en-US" sz="2000" dirty="0"/>
              <a:t>端接线序，</a:t>
            </a:r>
            <a:r>
              <a:rPr lang="en-US" altLang="zh-CN" sz="2000" dirty="0"/>
              <a:t>110</a:t>
            </a:r>
            <a:r>
              <a:rPr lang="zh-CN" altLang="en-US" sz="2000" dirty="0"/>
              <a:t>头采用蓝、橙、绿、棕排法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dirty="0"/>
              <a:t>RJ45 TO RJ11</a:t>
            </a:r>
            <a:r>
              <a:rPr lang="zh-CN" altLang="en-US" sz="2000" dirty="0"/>
              <a:t>（</a:t>
            </a:r>
            <a:r>
              <a:rPr lang="en-US" altLang="zh-CN" sz="2000" dirty="0"/>
              <a:t>D</a:t>
            </a:r>
            <a:r>
              <a:rPr lang="zh-CN" altLang="en-US" sz="2000" dirty="0"/>
              <a:t>系列）中，</a:t>
            </a:r>
            <a:r>
              <a:rPr lang="en-US" altLang="zh-CN" sz="2000" dirty="0"/>
              <a:t>RJ11</a:t>
            </a:r>
            <a:r>
              <a:rPr lang="zh-CN" altLang="en-US" sz="2000" dirty="0"/>
              <a:t>接头排法为：绿白、橙、橙白、绿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符合规范标准：</a:t>
            </a:r>
            <a:r>
              <a:rPr lang="en-US" altLang="zh-CN" sz="2000" dirty="0"/>
              <a:t>TIA/EIA-568B</a:t>
            </a:r>
            <a:r>
              <a:rPr lang="zh-CN" altLang="en-US" sz="2000" dirty="0"/>
              <a:t>超五类标准；</a:t>
            </a:r>
            <a:r>
              <a:rPr lang="en-US" altLang="zh-CN" sz="2000" dirty="0"/>
              <a:t>ISO/IEC 11801 Class D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符合</a:t>
            </a:r>
            <a:r>
              <a:rPr lang="en-US" altLang="zh-CN" sz="2000" dirty="0"/>
              <a:t>:EMC</a:t>
            </a:r>
            <a:r>
              <a:rPr lang="zh-CN" altLang="en-US" sz="2000" dirty="0"/>
              <a:t>标准</a:t>
            </a:r>
            <a:r>
              <a:rPr lang="en-US" altLang="zh-CN" sz="2000" dirty="0"/>
              <a:t>, CM/CMR</a:t>
            </a:r>
            <a:r>
              <a:rPr lang="zh-CN" altLang="en-US" sz="2000" dirty="0"/>
              <a:t>燃烧测试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产品有</a:t>
            </a:r>
            <a:r>
              <a:rPr lang="en-US" altLang="zh-CN" sz="2000" dirty="0"/>
              <a:t>1</a:t>
            </a:r>
            <a:r>
              <a:rPr lang="zh-CN" altLang="en-US" sz="2000" dirty="0"/>
              <a:t>对、</a:t>
            </a:r>
            <a:r>
              <a:rPr lang="en-US" altLang="zh-CN" sz="2000" dirty="0"/>
              <a:t>2</a:t>
            </a:r>
            <a:r>
              <a:rPr lang="zh-CN" altLang="en-US" sz="2000" dirty="0"/>
              <a:t>对、</a:t>
            </a:r>
            <a:r>
              <a:rPr lang="en-US" altLang="zh-CN" sz="2000" dirty="0"/>
              <a:t>4</a:t>
            </a:r>
            <a:r>
              <a:rPr lang="zh-CN" altLang="en-US" sz="2000" dirty="0"/>
              <a:t>对可供选择</a:t>
            </a:r>
          </a:p>
        </p:txBody>
      </p:sp>
    </p:spTree>
    <p:extLst>
      <p:ext uri="{BB962C8B-B14F-4D97-AF65-F5344CB8AC3E}">
        <p14:creationId xmlns:p14="http://schemas.microsoft.com/office/powerpoint/2010/main" val="362950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work\培训资料\综合布线图片\数据线缆\跳线\caa0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11" y="1739888"/>
            <a:ext cx="1831988" cy="1831988"/>
          </a:xfrm>
          <a:prstGeom prst="rect">
            <a:avLst/>
          </a:prstGeom>
          <a:noFill/>
        </p:spPr>
      </p:pic>
      <p:pic>
        <p:nvPicPr>
          <p:cNvPr id="3" name="Picture 4" descr="E:\work\培训资料\综合布线图片\数据线缆\跳线\cab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48" y="1739888"/>
            <a:ext cx="1831988" cy="1831988"/>
          </a:xfrm>
          <a:prstGeom prst="rect">
            <a:avLst/>
          </a:prstGeom>
          <a:noFill/>
        </p:spPr>
      </p:pic>
      <p:pic>
        <p:nvPicPr>
          <p:cNvPr id="4" name="Picture 5" descr="E:\work\培训资料\综合布线图片\数据线缆\跳线\cac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36" y="1739888"/>
            <a:ext cx="1831988" cy="1831988"/>
          </a:xfrm>
          <a:prstGeom prst="rect">
            <a:avLst/>
          </a:prstGeom>
          <a:noFill/>
        </p:spPr>
      </p:pic>
      <p:pic>
        <p:nvPicPr>
          <p:cNvPr id="5" name="Picture 6" descr="E:\work\培训资料\综合布线图片\数据线缆\跳线\cac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23" y="3929066"/>
            <a:ext cx="1831988" cy="1831988"/>
          </a:xfrm>
          <a:prstGeom prst="rect">
            <a:avLst/>
          </a:prstGeom>
          <a:noFill/>
        </p:spPr>
      </p:pic>
      <p:pic>
        <p:nvPicPr>
          <p:cNvPr id="6" name="Picture 7" descr="E:\work\培训资料\综合布线图片\数据线缆\跳线\cac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8723" y="3929066"/>
            <a:ext cx="1831988" cy="183198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6088" y="857232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语音</a:t>
            </a:r>
            <a:r>
              <a:rPr kumimoji="0" lang="en-US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数据跳线</a:t>
            </a:r>
            <a:r>
              <a:rPr kumimoji="0" lang="zh-CN" alt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49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8" name="Group 8"/>
          <p:cNvGrpSpPr>
            <a:grpSpLocks/>
          </p:cNvGrpSpPr>
          <p:nvPr/>
        </p:nvGrpSpPr>
        <p:grpSpPr bwMode="auto">
          <a:xfrm>
            <a:off x="1258888" y="1773238"/>
            <a:ext cx="2879725" cy="2033587"/>
            <a:chOff x="2971" y="1152"/>
            <a:chExt cx="2268" cy="1598"/>
          </a:xfrm>
        </p:grpSpPr>
        <p:pic>
          <p:nvPicPr>
            <p:cNvPr id="158724" name="Picture 4" descr="PMH_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" y="1152"/>
              <a:ext cx="2268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25" name="Picture 5" descr="PMH_1"/>
            <p:cNvPicPr>
              <a:picLocks noChangeAspect="1" noChangeArrowheads="1"/>
            </p:cNvPicPr>
            <p:nvPr/>
          </p:nvPicPr>
          <p:blipFill>
            <a:blip r:embed="rId3"/>
            <a:srcRect l="6897" t="25533" b="23404"/>
            <a:stretch>
              <a:fillRect/>
            </a:stretch>
          </p:blipFill>
          <p:spPr bwMode="auto">
            <a:xfrm>
              <a:off x="2971" y="2114"/>
              <a:ext cx="2268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8726" name="Picture 6" descr="Ngpd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4568">
            <a:off x="4673296" y="3936758"/>
            <a:ext cx="1136156" cy="1714808"/>
          </a:xfrm>
          <a:prstGeom prst="rect">
            <a:avLst/>
          </a:prstGeom>
          <a:noFill/>
        </p:spPr>
      </p:pic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619250" y="4005263"/>
            <a:ext cx="25828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zh-CN" altLang="en-US" sz="2400">
                <a:latin typeface="Lucida Sans Unicode" pitchFamily="34" charset="0"/>
              </a:rPr>
              <a:t>端接工具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009999"/>
              </a:buClr>
              <a:buFontTx/>
              <a:buChar char="·"/>
            </a:pPr>
            <a:r>
              <a:rPr lang="en-US" altLang="zh-CN" sz="2000">
                <a:latin typeface="Lucida Sans Unicode" pitchFamily="34" charset="0"/>
              </a:rPr>
              <a:t>1 </a:t>
            </a:r>
            <a:r>
              <a:rPr lang="zh-CN" altLang="en-US" sz="2000">
                <a:latin typeface="Lucida Sans Unicode" pitchFamily="34" charset="0"/>
              </a:rPr>
              <a:t>线对工具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009999"/>
              </a:buClr>
              <a:buFontTx/>
              <a:buChar char="·"/>
            </a:pPr>
            <a:r>
              <a:rPr lang="en-US" altLang="zh-CN" sz="2000">
                <a:latin typeface="Lucida Sans Unicode" pitchFamily="34" charset="0"/>
              </a:rPr>
              <a:t>4 </a:t>
            </a:r>
            <a:r>
              <a:rPr lang="zh-CN" altLang="en-US" sz="2000">
                <a:latin typeface="Lucida Sans Unicode" pitchFamily="34" charset="0"/>
              </a:rPr>
              <a:t>线对工具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009999"/>
              </a:buClr>
              <a:buFontTx/>
              <a:buChar char="·"/>
            </a:pPr>
            <a:r>
              <a:rPr lang="zh-CN" altLang="en-US" sz="2000">
                <a:latin typeface="Lucida Sans Unicode" pitchFamily="34" charset="0"/>
              </a:rPr>
              <a:t>可更换刀片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643438" y="1844675"/>
            <a:ext cx="2879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Ø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110 IDC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端子</a:t>
            </a:r>
            <a:endParaRPr lang="zh-CN" altLang="en-US" sz="2400">
              <a:latin typeface="Lucida Sans Unicode" pitchFamily="34" charset="0"/>
            </a:endParaRPr>
          </a:p>
          <a:p>
            <a:pPr lvl="1" algn="l" eaLnBrk="0" hangingPunct="0">
              <a:spcBef>
                <a:spcPct val="20000"/>
              </a:spcBef>
              <a:buClr>
                <a:srgbClr val="009999"/>
              </a:buClr>
              <a:buFontTx/>
              <a:buChar char="·"/>
            </a:pPr>
            <a:r>
              <a:rPr lang="en-US" altLang="zh-CN" sz="2000">
                <a:latin typeface="Lucida Sans Unicode" pitchFamily="34" charset="0"/>
              </a:rPr>
              <a:t>4﹠5</a:t>
            </a:r>
            <a:r>
              <a:rPr lang="zh-CN" altLang="en-US" sz="2000">
                <a:latin typeface="Lucida Sans Unicode" pitchFamily="34" charset="0"/>
              </a:rPr>
              <a:t>线对</a:t>
            </a:r>
          </a:p>
          <a:p>
            <a:pPr lvl="1" algn="l" eaLnBrk="0" hangingPunct="0">
              <a:spcBef>
                <a:spcPct val="20000"/>
              </a:spcBef>
              <a:buClr>
                <a:srgbClr val="009999"/>
              </a:buClr>
              <a:buFontTx/>
              <a:buChar char="·"/>
            </a:pPr>
            <a:r>
              <a:rPr lang="en-US" altLang="zh-CN" sz="2000">
                <a:latin typeface="Lucida Sans Unicode" pitchFamily="34" charset="0"/>
              </a:rPr>
              <a:t>Vcom</a:t>
            </a:r>
            <a:r>
              <a:rPr lang="zh-CN" altLang="en-US" sz="2000">
                <a:latin typeface="Lucida Sans Unicode" pitchFamily="34" charset="0"/>
              </a:rPr>
              <a:t>标配为</a:t>
            </a:r>
            <a:r>
              <a:rPr lang="en-US" altLang="zh-CN" sz="2000">
                <a:latin typeface="Lucida Sans Unicode" pitchFamily="34" charset="0"/>
              </a:rPr>
              <a:t>5</a:t>
            </a:r>
            <a:r>
              <a:rPr lang="zh-CN" altLang="en-US" sz="2000">
                <a:latin typeface="Lucida Sans Unicode" pitchFamily="34" charset="0"/>
              </a:rPr>
              <a:t>个</a:t>
            </a:r>
            <a:r>
              <a:rPr lang="en-US" altLang="zh-CN" sz="2000">
                <a:latin typeface="Lucida Sans Unicode" pitchFamily="34" charset="0"/>
              </a:rPr>
              <a:t>4</a:t>
            </a:r>
            <a:r>
              <a:rPr lang="zh-CN" altLang="en-US" sz="2000">
                <a:latin typeface="Lucida Sans Unicode" pitchFamily="34" charset="0"/>
              </a:rPr>
              <a:t>对和一个</a:t>
            </a:r>
            <a:r>
              <a:rPr lang="en-US" altLang="zh-CN" sz="2000">
                <a:latin typeface="Lucida Sans Unicode" pitchFamily="34" charset="0"/>
              </a:rPr>
              <a:t>5</a:t>
            </a:r>
            <a:r>
              <a:rPr lang="zh-CN" altLang="en-US" sz="2000">
                <a:latin typeface="Lucida Sans Unicode" pitchFamily="34" charset="0"/>
              </a:rPr>
              <a:t>对</a:t>
            </a:r>
          </a:p>
          <a:p>
            <a:pPr algn="l" eaLnBrk="0" hangingPunct="0"/>
            <a:endParaRPr lang="en-US" altLang="zh-CN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403350" y="981075"/>
            <a:ext cx="6337300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110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语音系统其他配件</a:t>
            </a:r>
          </a:p>
        </p:txBody>
      </p:sp>
    </p:spTree>
    <p:extLst>
      <p:ext uri="{BB962C8B-B14F-4D97-AF65-F5344CB8AC3E}">
        <p14:creationId xmlns:p14="http://schemas.microsoft.com/office/powerpoint/2010/main" val="257052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全屏显示(4:3)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语 音 系 统</vt:lpstr>
      <vt:lpstr>大对数电缆</vt:lpstr>
      <vt:lpstr>110配线架 </vt:lpstr>
      <vt:lpstr>语音模块MOU11WH-1 </vt:lpstr>
      <vt:lpstr>语音/数据跳线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vincent</dc:creator>
  <cp:lastModifiedBy>vincent</cp:lastModifiedBy>
  <cp:revision>1</cp:revision>
  <dcterms:created xsi:type="dcterms:W3CDTF">2016-09-23T07:22:26Z</dcterms:created>
  <dcterms:modified xsi:type="dcterms:W3CDTF">2016-09-23T07:25:03Z</dcterms:modified>
</cp:coreProperties>
</file>