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56" r:id="rId1"/>
  </p:sldMasterIdLst>
  <p:notesMasterIdLst>
    <p:notesMasterId r:id="rId30"/>
  </p:notesMasterIdLst>
  <p:sldIdLst>
    <p:sldId id="371" r:id="rId2"/>
    <p:sldId id="373" r:id="rId3"/>
    <p:sldId id="375" r:id="rId4"/>
    <p:sldId id="376" r:id="rId5"/>
    <p:sldId id="377" r:id="rId6"/>
    <p:sldId id="378" r:id="rId7"/>
    <p:sldId id="379" r:id="rId8"/>
    <p:sldId id="380" r:id="rId9"/>
    <p:sldId id="381" r:id="rId10"/>
    <p:sldId id="382" r:id="rId11"/>
    <p:sldId id="383" r:id="rId12"/>
    <p:sldId id="384" r:id="rId13"/>
    <p:sldId id="385" r:id="rId14"/>
    <p:sldId id="386" r:id="rId15"/>
    <p:sldId id="387" r:id="rId16"/>
    <p:sldId id="388" r:id="rId17"/>
    <p:sldId id="389" r:id="rId18"/>
    <p:sldId id="390" r:id="rId19"/>
    <p:sldId id="391" r:id="rId20"/>
    <p:sldId id="392" r:id="rId21"/>
    <p:sldId id="397" r:id="rId22"/>
    <p:sldId id="398" r:id="rId23"/>
    <p:sldId id="399" r:id="rId24"/>
    <p:sldId id="400" r:id="rId25"/>
    <p:sldId id="394" r:id="rId26"/>
    <p:sldId id="395" r:id="rId27"/>
    <p:sldId id="396" r:id="rId28"/>
    <p:sldId id="368" r:id="rId29"/>
  </p:sldIdLst>
  <p:sldSz cx="9144000" cy="6858000" type="screen4x3"/>
  <p:notesSz cx="6858000" cy="9144000"/>
  <p:defaultTextStyle>
    <a:defPPr>
      <a:defRPr lang="zh-CN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CC66"/>
    <a:srgbClr val="66FF99"/>
    <a:srgbClr val="EEEEEE"/>
    <a:srgbClr val="CFCFCF"/>
    <a:srgbClr val="C1DCDD"/>
    <a:srgbClr val="FF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64" autoAdjust="0"/>
    <p:restoredTop sz="94683" autoAdjust="0"/>
  </p:normalViewPr>
  <p:slideViewPr>
    <p:cSldViewPr>
      <p:cViewPr>
        <p:scale>
          <a:sx n="90" d="100"/>
          <a:sy n="90" d="100"/>
        </p:scale>
        <p:origin x="-2232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 altLang="zh-CN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 altLang="zh-CN"/>
          </a:p>
        </p:txBody>
      </p:sp>
      <p:sp>
        <p:nvSpPr>
          <p:cNvPr id="190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0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 altLang="zh-CN"/>
          </a:p>
        </p:txBody>
      </p:sp>
      <p:sp>
        <p:nvSpPr>
          <p:cNvPr id="190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971BDA3-E4DC-46EA-A6DC-15D9F9318F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13702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328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332804" name="Picture 4" descr="基础部分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" y="225425"/>
            <a:ext cx="8207375" cy="755650"/>
          </a:xfrm>
          <a:prstGeom prst="rect">
            <a:avLst/>
          </a:prstGeom>
          <a:noFill/>
        </p:spPr>
      </p:pic>
      <p:pic>
        <p:nvPicPr>
          <p:cNvPr id="332805" name="Picture 5" descr="基础部分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876925"/>
            <a:ext cx="8207375" cy="7143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5750" y="1052513"/>
            <a:ext cx="2062163" cy="48244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6088" y="1052513"/>
            <a:ext cx="6037262" cy="48244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1052513"/>
            <a:ext cx="82296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916113"/>
            <a:ext cx="82296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31780" name="Picture 4" descr="基础部分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6875" y="225425"/>
            <a:ext cx="8207375" cy="755650"/>
          </a:xfrm>
          <a:prstGeom prst="rect">
            <a:avLst/>
          </a:prstGeom>
          <a:noFill/>
        </p:spPr>
      </p:pic>
      <p:pic>
        <p:nvPicPr>
          <p:cNvPr id="331781" name="Picture 5" descr="基础部分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68313" y="5876925"/>
            <a:ext cx="8207375" cy="7143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png"/><Relationship Id="rId11" Type="http://schemas.openxmlformats.org/officeDocument/2006/relationships/image" Target="../media/image20.jpeg"/><Relationship Id="rId5" Type="http://schemas.openxmlformats.org/officeDocument/2006/relationships/image" Target="../media/image16.tiff"/><Relationship Id="rId10" Type="http://schemas.openxmlformats.org/officeDocument/2006/relationships/image" Target="../media/image19.tiff"/><Relationship Id="rId4" Type="http://schemas.openxmlformats.org/officeDocument/2006/relationships/image" Target="../media/image15.jpe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1643042" y="2357430"/>
            <a:ext cx="5929336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 dirty="0" smtClean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金融机构综合布线系统解决方案</a:t>
            </a:r>
            <a:endParaRPr lang="en-US" altLang="zh-CN" sz="4000" b="1" kern="10" dirty="0" smtClean="0">
              <a:ln w="3175">
                <a:solidFill>
                  <a:srgbClr val="FFFF00"/>
                </a:solidFill>
                <a:round/>
                <a:headEnd/>
                <a:tailEnd/>
              </a:ln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en-US" altLang="zh-CN" sz="4000" b="1" kern="10" dirty="0" smtClean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4000" b="1" kern="10" dirty="0" smtClean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3399"/>
                </a:solidFill>
                <a:latin typeface="隶书" pitchFamily="49" charset="-122"/>
                <a:ea typeface="隶书" pitchFamily="49" charset="-122"/>
              </a:rPr>
              <a:t>构建优越产品平台</a:t>
            </a:r>
            <a:endParaRPr lang="zh-CN" altLang="en-US" sz="4000" b="1" kern="10" dirty="0">
              <a:ln w="3175">
                <a:solidFill>
                  <a:srgbClr val="FFFF00"/>
                </a:solidFill>
                <a:round/>
                <a:headEnd/>
                <a:tailEnd/>
              </a:ln>
              <a:solidFill>
                <a:srgbClr val="003399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6" name="Picture 77" descr="楼顶接收器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4786322"/>
            <a:ext cx="124618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98"/>
          <p:cNvGrpSpPr>
            <a:grpSpLocks/>
          </p:cNvGrpSpPr>
          <p:nvPr/>
        </p:nvGrpSpPr>
        <p:grpSpPr bwMode="auto">
          <a:xfrm>
            <a:off x="500034" y="5214950"/>
            <a:ext cx="1600200" cy="695326"/>
            <a:chOff x="2132" y="672"/>
            <a:chExt cx="1008" cy="348"/>
          </a:xfrm>
        </p:grpSpPr>
        <p:pic>
          <p:nvPicPr>
            <p:cNvPr id="8" name="Picture 29" descr="0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2000"/>
            </a:blip>
            <a:srcRect/>
            <a:stretch>
              <a:fillRect/>
            </a:stretch>
          </p:blipFill>
          <p:spPr bwMode="auto">
            <a:xfrm>
              <a:off x="2132" y="768"/>
              <a:ext cx="100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Line 19"/>
            <p:cNvSpPr>
              <a:spLocks noChangeShapeType="1"/>
            </p:cNvSpPr>
            <p:nvPr/>
          </p:nvSpPr>
          <p:spPr bwMode="auto">
            <a:xfrm flipH="1">
              <a:off x="2382" y="828"/>
              <a:ext cx="3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20"/>
            <p:cNvSpPr>
              <a:spLocks noChangeShapeType="1"/>
            </p:cNvSpPr>
            <p:nvPr/>
          </p:nvSpPr>
          <p:spPr bwMode="auto">
            <a:xfrm flipV="1">
              <a:off x="2465" y="761"/>
              <a:ext cx="0" cy="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21"/>
            <p:cNvSpPr>
              <a:spLocks noChangeShapeType="1"/>
            </p:cNvSpPr>
            <p:nvPr/>
          </p:nvSpPr>
          <p:spPr bwMode="auto">
            <a:xfrm flipV="1">
              <a:off x="2619" y="739"/>
              <a:ext cx="0" cy="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>
              <a:off x="2530" y="828"/>
              <a:ext cx="0" cy="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" name="Picture 23" descr="PC Blue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6" y="678"/>
              <a:ext cx="112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Group 194"/>
            <p:cNvGrpSpPr>
              <a:grpSpLocks/>
            </p:cNvGrpSpPr>
            <p:nvPr/>
          </p:nvGrpSpPr>
          <p:grpSpPr bwMode="auto">
            <a:xfrm>
              <a:off x="2688" y="672"/>
              <a:ext cx="291" cy="307"/>
              <a:chOff x="2256" y="2419"/>
              <a:chExt cx="336" cy="355"/>
            </a:xfrm>
          </p:grpSpPr>
          <p:pic>
            <p:nvPicPr>
              <p:cNvPr id="17" name="Picture 193" descr="fuwuqi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352" y="2419"/>
                <a:ext cx="240" cy="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8" name="Group 25"/>
              <p:cNvGrpSpPr>
                <a:grpSpLocks/>
              </p:cNvGrpSpPr>
              <p:nvPr/>
            </p:nvGrpSpPr>
            <p:grpSpPr bwMode="auto">
              <a:xfrm>
                <a:off x="2256" y="2544"/>
                <a:ext cx="211" cy="230"/>
                <a:chOff x="4896" y="1968"/>
                <a:chExt cx="672" cy="651"/>
              </a:xfrm>
            </p:grpSpPr>
            <p:pic>
              <p:nvPicPr>
                <p:cNvPr id="19" name="Picture 26" descr="整套电脑-2"/>
                <p:cNvPicPr>
                  <a:picLocks noChangeAspect="1" noChangeArrowheads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4896" y="1968"/>
                  <a:ext cx="672" cy="6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aphicFrame>
              <p:nvGraphicFramePr>
                <p:cNvPr id="20" name="Object 1"/>
                <p:cNvGraphicFramePr>
                  <a:graphicFrameLocks noChangeAspect="1"/>
                </p:cNvGraphicFramePr>
                <p:nvPr/>
              </p:nvGraphicFramePr>
              <p:xfrm>
                <a:off x="5056" y="2070"/>
                <a:ext cx="328" cy="2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61476" name="BMP 图象" r:id="rId8" imgW="5714286" imgH="3933333" progId="PBrush">
                        <p:embed/>
                      </p:oleObj>
                    </mc:Choice>
                    <mc:Fallback>
                      <p:oleObj name="BMP 图象" r:id="rId8" imgW="5714286" imgH="3933333" progId="PBrush">
                        <p:embed/>
                        <p:pic>
                          <p:nvPicPr>
                            <p:cNvPr id="0" name="Object 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056" y="2070"/>
                              <a:ext cx="328" cy="23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12700">
                                  <a:solidFill>
                                    <a:srgbClr val="FF00FF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pic>
          <p:nvPicPr>
            <p:cNvPr id="15" name="Picture 195" descr="PC Blue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6" y="672"/>
              <a:ext cx="112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97" descr="PC Blue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68" y="864"/>
              <a:ext cx="112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Box 20"/>
          <p:cNvSpPr txBox="1"/>
          <p:nvPr/>
        </p:nvSpPr>
        <p:spPr>
          <a:xfrm>
            <a:off x="2175532" y="5110475"/>
            <a:ext cx="482536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kern="10" dirty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2400" b="1" kern="10" dirty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智能楼宇综合布线专业提供商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71472" y="1142984"/>
            <a:ext cx="192882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水平子系统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4" descr="链路.JPG"/>
          <p:cNvPicPr/>
          <p:nvPr/>
        </p:nvPicPr>
        <p:blipFill>
          <a:blip r:embed="rId2"/>
          <a:srcRect t="1990" r="4979"/>
          <a:stretch>
            <a:fillRect/>
          </a:stretch>
        </p:blipFill>
        <p:spPr>
          <a:xfrm>
            <a:off x="2071670" y="1571612"/>
            <a:ext cx="5061003" cy="3042458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785786" y="5000636"/>
            <a:ext cx="7643866" cy="785818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zh-CN" altLang="en-US" sz="1600" dirty="0" smtClean="0">
                <a:latin typeface="隶书" pitchFamily="49" charset="-122"/>
                <a:ea typeface="隶书" pitchFamily="49" charset="-122"/>
              </a:rPr>
              <a:t>组成：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水平链路和中间配线设备（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CP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点）。产品推荐：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超五类非屏蔽双绞线</a:t>
            </a:r>
            <a:r>
              <a:rPr lang="zh-CN" altLang="en-US" sz="1600" dirty="0" smtClean="0">
                <a:latin typeface="隶书" pitchFamily="49" charset="-122"/>
                <a:ea typeface="隶书" pitchFamily="49" charset="-122"/>
              </a:rPr>
              <a:t>或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六类</a:t>
            </a:r>
            <a:endParaRPr lang="en-US" altLang="zh-CN" sz="16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非屏蔽双绞线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HYV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系列语音通讯线缆、光缆（单模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、多模）；</a:t>
            </a:r>
            <a:endParaRPr lang="zh-CN" altLang="en-US" sz="16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785786" y="1000108"/>
            <a:ext cx="142876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0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产品推荐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Picture 7" descr="cat6 拷贝"/>
          <p:cNvPicPr>
            <a:picLocks noChangeAspect="1" noChangeArrowheads="1"/>
          </p:cNvPicPr>
          <p:nvPr/>
        </p:nvPicPr>
        <p:blipFill>
          <a:blip r:embed="rId2"/>
          <a:srcRect t="5040" r="18516" b="19372"/>
          <a:stretch>
            <a:fillRect/>
          </a:stretch>
        </p:blipFill>
        <p:spPr bwMode="auto">
          <a:xfrm>
            <a:off x="4143372" y="1571612"/>
            <a:ext cx="164307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屏蔽电缆"/>
          <p:cNvPicPr>
            <a:picLocks noChangeAspect="1" noChangeArrowheads="1"/>
          </p:cNvPicPr>
          <p:nvPr/>
        </p:nvPicPr>
        <p:blipFill>
          <a:blip r:embed="rId3"/>
          <a:srcRect l="10538" t="5118" r="8665" b="2731"/>
          <a:stretch>
            <a:fillRect/>
          </a:stretch>
        </p:blipFill>
        <p:spPr bwMode="auto">
          <a:xfrm>
            <a:off x="6858016" y="1500174"/>
            <a:ext cx="157163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cat5e UTP网线.JPG"/>
          <p:cNvPicPr/>
          <p:nvPr/>
        </p:nvPicPr>
        <p:blipFill>
          <a:blip r:embed="rId4" cstate="print"/>
          <a:srcRect l="27344" t="21875" r="35156" b="21875"/>
          <a:stretch>
            <a:fillRect/>
          </a:stretch>
        </p:blipFill>
        <p:spPr>
          <a:xfrm>
            <a:off x="857224" y="1571612"/>
            <a:ext cx="1214446" cy="1068900"/>
          </a:xfrm>
          <a:prstGeom prst="rect">
            <a:avLst/>
          </a:prstGeom>
        </p:spPr>
      </p:pic>
      <p:pic>
        <p:nvPicPr>
          <p:cNvPr id="8" name="Picture 8" descr="S-FTP0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1571612"/>
            <a:ext cx="1428760" cy="107157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9" name="内容占位符 6"/>
          <p:cNvSpPr txBox="1">
            <a:spLocks/>
          </p:cNvSpPr>
          <p:nvPr/>
        </p:nvSpPr>
        <p:spPr bwMode="auto">
          <a:xfrm>
            <a:off x="500034" y="3071810"/>
            <a:ext cx="814393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VCOM</a:t>
            </a:r>
            <a:r>
              <a:rPr lang="en-US" altLang="zh-CN" sz="1600" b="1" kern="0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1600" b="1" kern="0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产品</a:t>
            </a: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特点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：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</a:t>
            </a: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超五类非屏蔽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双绞线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采用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对芯径为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24AWG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，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0.51mm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，单股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多股裸铜线（铜导体外覆盖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PE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材料被覆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绝缘）、外包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PVC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护套组成，符合并超过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TIA/EIA568B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和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ISO/IEC11801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性能要求，可支持现有网络应用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性能要求，保证高速信息的快速稳定的传输，并通过国内权威认证机构认证；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en-US" altLang="zh-CN" sz="1400" b="1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超五类双屏蔽数据线缆结构获得国家实用型专利</a:t>
            </a:r>
            <a:endParaRPr lang="en-US" altLang="zh-CN" sz="1600" b="1" kern="0" dirty="0" smtClean="0"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六类非屏蔽双绞线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直径增加到了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23AWG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（线径为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0.58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），降低了信号衰减；双绞线采用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精确纽绞技</a:t>
            </a:r>
            <a:endParaRPr lang="en-US" altLang="zh-CN" sz="1400" kern="0" dirty="0" smtClean="0"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术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、独特的十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字型塑料骨架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，材料为高密度聚乙烯；保持电缆结构的稳定性的同时更好的改善线对间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的信号串扰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(NEXT);6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类双绞线单位长度的扭绞密度比超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5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类更为紧密，使近端串扰和抗干扰性能得到改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善；此外，电缆的铜导体外具有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HD-PE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材料被覆绝缘、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PVC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护套组成，可支持现有及往后更高带宽的网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络应用性能要求。根据用户要求不同，可以提供以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FTP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和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S-FTP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二种不同方式屏蔽的电缆。可提供符合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UL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认证的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CM,CMR,CMP 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外皮线缆，可提供环保的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LSZH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材料外皮；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图片 10" descr="六类FTP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9322" y="1571612"/>
            <a:ext cx="824800" cy="1052506"/>
          </a:xfrm>
          <a:prstGeom prst="rect">
            <a:avLst/>
          </a:prstGeom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645018" y="2773916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超五类双绞线</a:t>
            </a:r>
            <a:endParaRPr lang="zh-CN" altLang="en-US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733501" y="2773916"/>
            <a:ext cx="13388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六类双绞线</a:t>
            </a:r>
            <a:endParaRPr lang="zh-CN" altLang="en-US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71472" y="1142984"/>
            <a:ext cx="192882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管理子系统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785926"/>
            <a:ext cx="4143404" cy="250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42938" y="4500570"/>
            <a:ext cx="7929562" cy="142876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16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管理子系统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是进行局部网络管理和信息交换的场地；将来自水平子系统的线缆与垂直干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线子系统通过网络交换设备进行链接，架起设备子系统（或外部主干线与工作区子系统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通讯的桥梁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;</a:t>
            </a:r>
          </a:p>
          <a:p>
            <a:pPr>
              <a:buFontTx/>
              <a:buNone/>
            </a:pP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主要组成部份：机柜、配线架（模块化非屏蔽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屏蔽、固定式）、理线架、 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110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配线   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</a:pP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              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架、网络交换机、跳线、光纤配线架；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785786" y="1071546"/>
            <a:ext cx="142876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0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产品推荐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4" descr="屏蔽模块化配线架01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845222"/>
            <a:ext cx="2143140" cy="1388104"/>
          </a:xfrm>
          <a:prstGeom prst="rect">
            <a:avLst/>
          </a:prstGeom>
        </p:spPr>
      </p:pic>
      <p:pic>
        <p:nvPicPr>
          <p:cNvPr id="7" name="图片 6" descr="理线架1"/>
          <p:cNvPicPr/>
          <p:nvPr/>
        </p:nvPicPr>
        <p:blipFill>
          <a:blip r:embed="rId3"/>
          <a:srcRect t="30370" b="20722"/>
          <a:stretch>
            <a:fillRect/>
          </a:stretch>
        </p:blipFill>
        <p:spPr bwMode="auto">
          <a:xfrm rot="1438066">
            <a:off x="2224193" y="2314710"/>
            <a:ext cx="2431099" cy="5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110配线架.jpg"/>
          <p:cNvPicPr/>
          <p:nvPr/>
        </p:nvPicPr>
        <p:blipFill>
          <a:blip r:embed="rId4"/>
          <a:srcRect l="7312" t="9333" r="6936" b="7111"/>
          <a:stretch>
            <a:fillRect/>
          </a:stretch>
        </p:blipFill>
        <p:spPr>
          <a:xfrm>
            <a:off x="6643702" y="1845222"/>
            <a:ext cx="1928825" cy="1325745"/>
          </a:xfrm>
          <a:prstGeom prst="rect">
            <a:avLst/>
          </a:prstGeom>
        </p:spPr>
      </p:pic>
      <p:pic>
        <p:nvPicPr>
          <p:cNvPr id="9" name="图片 8" descr="_DSC0010 副本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059536"/>
            <a:ext cx="2113649" cy="131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857224" y="3345420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模块化配线架</a:t>
            </a:r>
            <a:endParaRPr lang="zh-CN" altLang="en-US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928926" y="3333278"/>
            <a:ext cx="13388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钢质理线架</a:t>
            </a:r>
            <a:endParaRPr lang="zh-CN" altLang="en-US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000628" y="3345420"/>
            <a:ext cx="13388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光纤配线架</a:t>
            </a:r>
            <a:endParaRPr lang="zh-CN" altLang="en-US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143768" y="3333278"/>
            <a:ext cx="12234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110</a:t>
            </a:r>
            <a:r>
              <a:rPr lang="zh-CN" altLang="en-US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配线架</a:t>
            </a:r>
            <a:endParaRPr lang="zh-CN" altLang="en-US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Rectangle 1027"/>
          <p:cNvSpPr>
            <a:spLocks noChangeArrowheads="1"/>
          </p:cNvSpPr>
          <p:nvPr/>
        </p:nvSpPr>
        <p:spPr bwMode="auto">
          <a:xfrm>
            <a:off x="500034" y="3857628"/>
            <a:ext cx="807249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en-US" altLang="zh-CN" sz="1600" b="1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VCOM</a:t>
            </a:r>
            <a:r>
              <a:rPr lang="en-US" altLang="zh-CN" sz="1600" b="1" kern="0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1600" b="1" kern="0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产品</a:t>
            </a: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特点：</a:t>
            </a:r>
            <a:endParaRPr lang="en-US" altLang="zh-CN" sz="1600" b="1" kern="0" dirty="0" smtClean="0"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19inch</a:t>
            </a:r>
            <a:r>
              <a:rPr lang="zh-CN" altLang="en-US" sz="1600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标准机架式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安装，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24</a:t>
            </a:r>
            <a:r>
              <a:rPr lang="zh-CN" altLang="en-US" sz="1600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个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端口，双层结构，高度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1u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模块化设计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；</a:t>
            </a:r>
            <a:endParaRPr lang="en-US" altLang="zh-CN" sz="1600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1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兼容</a:t>
            </a:r>
            <a:r>
              <a:rPr lang="en-US" altLang="zh-CN" sz="16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VCOM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所有模块，配线架后背备有可拆卸的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绑线托架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；用于捆扎、管理线缆，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避免线缆弯曲过度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，影响传输性能，线缆与模块端接处受力，造成连接不好或掉线；</a:t>
            </a:r>
          </a:p>
          <a:p>
            <a:pPr marL="342900" lvl="1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模块化组合，适应信息模块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快速安装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模块自由配置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，更换（维护）方便，成本低；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采用全程屏蔽，提供最佳的</a:t>
            </a:r>
            <a:r>
              <a:rPr lang="en-US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EMC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性能及传输性能，带有接地装置；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正面直观的分组标签区及可换标签，为系统管理员提供方便的线缆管理；</a:t>
            </a:r>
            <a:r>
              <a:rPr lang="zh-CN" altLang="en-US" dirty="0" smtClean="0">
                <a:latin typeface="+mn-ea"/>
                <a:ea typeface="+mn-ea"/>
              </a:rPr>
              <a:t/>
            </a:r>
            <a:br>
              <a:rPr lang="zh-CN" altLang="en-US" dirty="0" smtClean="0">
                <a:latin typeface="+mn-ea"/>
                <a:ea typeface="+mn-ea"/>
              </a:rPr>
            </a:br>
            <a:r>
              <a:rPr lang="zh-CN" altLang="en-US" dirty="0" smtClean="0">
                <a:latin typeface="+mn-ea"/>
                <a:ea typeface="+mn-ea"/>
              </a:rPr>
              <a:t>　　          </a:t>
            </a:r>
            <a:br>
              <a:rPr lang="zh-CN" altLang="en-US" dirty="0" smtClean="0">
                <a:latin typeface="+mn-ea"/>
                <a:ea typeface="+mn-ea"/>
              </a:rPr>
            </a:br>
            <a:r>
              <a:rPr lang="zh-CN" altLang="en-US" dirty="0" smtClean="0">
                <a:latin typeface="+mn-ea"/>
                <a:ea typeface="+mn-ea"/>
              </a:rPr>
              <a:t>　　</a:t>
            </a:r>
            <a:endParaRPr lang="en-US" altLang="zh-CN" dirty="0">
              <a:latin typeface="+mn-ea"/>
              <a:ea typeface="+mn-ea"/>
            </a:endParaRPr>
          </a:p>
          <a:p>
            <a:pPr marL="342900" indent="-342900" algn="l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16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algn="l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algn="l" fontAlgn="base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en-US" altLang="zh-CN" sz="28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  </a:t>
            </a:r>
            <a:endParaRPr lang="en-US" altLang="zh-CN" sz="28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71472" y="1142984"/>
            <a:ext cx="221457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垂直干线子系统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500174"/>
            <a:ext cx="3786214" cy="3095501"/>
          </a:xfrm>
          <a:prstGeom prst="rect">
            <a:avLst/>
          </a:prstGeom>
          <a:noFill/>
        </p:spPr>
      </p:pic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42909" y="4714884"/>
            <a:ext cx="7858181" cy="1214445"/>
          </a:xfrm>
        </p:spPr>
        <p:txBody>
          <a:bodyPr/>
          <a:lstStyle/>
          <a:p>
            <a:pPr>
              <a:buNone/>
            </a:pPr>
            <a:r>
              <a:rPr lang="zh-CN" altLang="en-US" sz="1600" b="1" dirty="0" smtClean="0">
                <a:latin typeface="隶书" pitchFamily="49" charset="-122"/>
                <a:ea typeface="隶书" pitchFamily="49" charset="-122"/>
              </a:rPr>
              <a:t>垂直干线子系统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是用来链接中心电信间和各配线间的主干线；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en-US" altLang="zh-CN" sz="1600" dirty="0" smtClean="0"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主要组成部份： 电缆、光缆（单、多模）、双绞线、光纤配线架、跳线、大对   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                 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数线缆（语音）等；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en-US" altLang="zh-CN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说明：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针对金融系统的营业网点的实际情况，本子系统不需要考虑；</a:t>
            </a:r>
            <a:endParaRPr lang="zh-CN" altLang="en-US" sz="1600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graphicFrame>
        <p:nvGraphicFramePr>
          <p:cNvPr id="429058" name="Object 2"/>
          <p:cNvGraphicFramePr>
            <a:graphicFrameLocks noChangeAspect="1"/>
          </p:cNvGraphicFramePr>
          <p:nvPr/>
        </p:nvGraphicFramePr>
        <p:xfrm>
          <a:off x="5786445" y="1714488"/>
          <a:ext cx="2714645" cy="2714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060" r:id="rId4" imgW="2206752" imgH="1658112" progId="Visio.Drawing.11">
                  <p:embed/>
                </p:oleObj>
              </mc:Choice>
              <mc:Fallback>
                <p:oleObj r:id="rId4" imgW="2206752" imgH="1658112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5" y="1714488"/>
                        <a:ext cx="2714645" cy="27146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714348" y="928670"/>
            <a:ext cx="142876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0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产品推荐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428596" y="4786322"/>
            <a:ext cx="8286808" cy="122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由连接大楼设备管理间到各楼层水平配线间之间的线缆构成；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数据主干选用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VCOM 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室内多模光缆做主干；提供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1000M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主干；更有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万兆多模光纤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提供选择；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语音主干选用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VCOM</a:t>
            </a:r>
            <a:r>
              <a:rPr kumimoji="0" lang="en-US" altLang="zh-CN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 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语音大对数</a:t>
            </a:r>
            <a:r>
              <a:rPr kumimoji="0" lang="en-US" altLang="zh-CN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(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25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、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50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、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100</a:t>
            </a:r>
            <a:r>
              <a:rPr kumimoji="0" lang="en-US" altLang="zh-CN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)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电缆做主干，方便管理，减少线缆的损耗和施工量；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使用金属线槽沿大楼弱电井进行敷设，保证今后的扩容、更换及维护的方便；</a:t>
            </a:r>
          </a:p>
        </p:txBody>
      </p:sp>
      <p:pic>
        <p:nvPicPr>
          <p:cNvPr id="26" name="Picture 8" descr="GX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4" y="1367330"/>
            <a:ext cx="1526218" cy="106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占位符 10"/>
          <p:cNvSpPr txBox="1">
            <a:spLocks/>
          </p:cNvSpPr>
          <p:nvPr/>
        </p:nvSpPr>
        <p:spPr bwMode="auto">
          <a:xfrm>
            <a:off x="285720" y="2643182"/>
            <a:ext cx="1857388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altLang="zh-CN" sz="1400" b="1" kern="0" dirty="0" smtClean="0"/>
              <a:t>ADSS</a:t>
            </a: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防雷型光缆</a:t>
            </a:r>
          </a:p>
        </p:txBody>
      </p:sp>
      <p:pic>
        <p:nvPicPr>
          <p:cNvPr id="28" name="图片 11" descr="自承式架空光缆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1392" y="1531477"/>
            <a:ext cx="1338260" cy="87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12" descr="防雷光纤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460663"/>
            <a:ext cx="1428760" cy="956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13" descr="室内单芯单元光缆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143248"/>
            <a:ext cx="1082637" cy="118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文本占位符 10"/>
          <p:cNvSpPr txBox="1">
            <a:spLocks/>
          </p:cNvSpPr>
          <p:nvPr/>
        </p:nvSpPr>
        <p:spPr bwMode="auto">
          <a:xfrm>
            <a:off x="2357422" y="2643182"/>
            <a:ext cx="207170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中心束管式双铠装光缆</a:t>
            </a:r>
          </a:p>
        </p:txBody>
      </p:sp>
      <p:sp>
        <p:nvSpPr>
          <p:cNvPr id="39" name="文本占位符 10"/>
          <p:cNvSpPr txBox="1">
            <a:spLocks/>
          </p:cNvSpPr>
          <p:nvPr/>
        </p:nvSpPr>
        <p:spPr bwMode="auto">
          <a:xfrm>
            <a:off x="4572000" y="2643182"/>
            <a:ext cx="200026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松套层绞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式双铠装光缆</a:t>
            </a:r>
          </a:p>
        </p:txBody>
      </p:sp>
      <p:sp>
        <p:nvSpPr>
          <p:cNvPr id="40" name="文本占位符 10"/>
          <p:cNvSpPr txBox="1">
            <a:spLocks/>
          </p:cNvSpPr>
          <p:nvPr/>
        </p:nvSpPr>
        <p:spPr bwMode="auto">
          <a:xfrm>
            <a:off x="6786578" y="2643183"/>
            <a:ext cx="1571636" cy="3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自承式架空光缆</a:t>
            </a:r>
          </a:p>
        </p:txBody>
      </p:sp>
      <p:sp>
        <p:nvSpPr>
          <p:cNvPr id="42" name="文本占位符 10"/>
          <p:cNvSpPr txBox="1">
            <a:spLocks/>
          </p:cNvSpPr>
          <p:nvPr/>
        </p:nvSpPr>
        <p:spPr bwMode="auto">
          <a:xfrm>
            <a:off x="500034" y="4429132"/>
            <a:ext cx="137217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室内单元光缆</a:t>
            </a:r>
          </a:p>
        </p:txBody>
      </p:sp>
      <p:sp>
        <p:nvSpPr>
          <p:cNvPr id="43" name="文本占位符 10"/>
          <p:cNvSpPr txBox="1">
            <a:spLocks/>
          </p:cNvSpPr>
          <p:nvPr/>
        </p:nvSpPr>
        <p:spPr bwMode="auto">
          <a:xfrm>
            <a:off x="5072066" y="4439951"/>
            <a:ext cx="101879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光纤跳线</a:t>
            </a:r>
          </a:p>
        </p:txBody>
      </p:sp>
      <p:pic>
        <p:nvPicPr>
          <p:cNvPr id="45" name="Picture 6" descr="YY"/>
          <p:cNvPicPr>
            <a:picLocks noChangeAspect="1" noChangeArrowheads="1"/>
          </p:cNvPicPr>
          <p:nvPr/>
        </p:nvPicPr>
        <p:blipFill>
          <a:blip r:embed="rId6"/>
          <a:srcRect l="7258" t="3543" r="9274" b="4330"/>
          <a:stretch>
            <a:fillRect/>
          </a:stretch>
        </p:blipFill>
        <p:spPr bwMode="auto">
          <a:xfrm>
            <a:off x="2571736" y="3100385"/>
            <a:ext cx="1500198" cy="120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文本占位符 10"/>
          <p:cNvSpPr txBox="1">
            <a:spLocks/>
          </p:cNvSpPr>
          <p:nvPr/>
        </p:nvSpPr>
        <p:spPr bwMode="auto">
          <a:xfrm>
            <a:off x="2643174" y="4421152"/>
            <a:ext cx="1342282" cy="30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大对数线缆</a:t>
            </a:r>
          </a:p>
        </p:txBody>
      </p:sp>
      <p:pic>
        <p:nvPicPr>
          <p:cNvPr id="47" name="图片 46" descr="松套层绞式光纤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755667">
            <a:off x="4860239" y="1697068"/>
            <a:ext cx="1677026" cy="364827"/>
          </a:xfrm>
          <a:prstGeom prst="rect">
            <a:avLst/>
          </a:prstGeom>
        </p:spPr>
      </p:pic>
      <p:pic>
        <p:nvPicPr>
          <p:cNvPr id="20" name="Picture 15" descr="fibercor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3158050"/>
            <a:ext cx="1714512" cy="127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6" descr="110"/>
          <p:cNvPicPr>
            <a:picLocks noChangeAspect="1" noChangeArrowheads="1"/>
          </p:cNvPicPr>
          <p:nvPr/>
        </p:nvPicPr>
        <p:blipFill>
          <a:blip r:embed="rId9"/>
          <a:srcRect l="6618" t="8780" r="4043" b="7804"/>
          <a:stretch>
            <a:fillRect/>
          </a:stretch>
        </p:blipFill>
        <p:spPr bwMode="auto">
          <a:xfrm>
            <a:off x="6858016" y="3143248"/>
            <a:ext cx="1827309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占位符 10"/>
          <p:cNvSpPr txBox="1">
            <a:spLocks/>
          </p:cNvSpPr>
          <p:nvPr/>
        </p:nvSpPr>
        <p:spPr bwMode="auto">
          <a:xfrm>
            <a:off x="7215206" y="4429132"/>
            <a:ext cx="101879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语音跳线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71472" y="928670"/>
            <a:ext cx="221457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设备间子系统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4329876" cy="264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机房桥架图B.JPG"/>
          <p:cNvPicPr>
            <a:picLocks noChangeAspect="1"/>
          </p:cNvPicPr>
          <p:nvPr/>
        </p:nvPicPr>
        <p:blipFill>
          <a:blip r:embed="rId3" cstate="print"/>
          <a:srcRect l="1562" t="11299"/>
          <a:stretch>
            <a:fillRect/>
          </a:stretch>
        </p:blipFill>
        <p:spPr>
          <a:xfrm>
            <a:off x="5072066" y="1500174"/>
            <a:ext cx="3529050" cy="2518051"/>
          </a:xfrm>
          <a:prstGeom prst="rect">
            <a:avLst/>
          </a:prstGeom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42938" y="4214818"/>
            <a:ext cx="7929562" cy="171451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16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设备（管理）间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是整个网络系统的核心，对网络交换设备、路由设备、各种服务器、安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全设备、控制设备进行集中管理，用于端接各垂直主干线缆和楼群主干线缆、负责外部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网络与内部网络链接、网络管理和数据、信息交换的核心场地。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</a:pP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主要组成部份：机柜、配线架（固定式、模块化屏蔽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非屏蔽）、理线架、 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110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配线  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</a:pP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             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架、跳线、光纤配线架和设备部分等；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714348" y="928670"/>
            <a:ext cx="142876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0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产品推荐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6" descr="服务器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107157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10" descr="服务器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3102" y="1428736"/>
            <a:ext cx="1027262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9" descr="拆装式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405732"/>
            <a:ext cx="1428760" cy="2415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IMG_6673.jpg"/>
          <p:cNvPicPr>
            <a:picLocks noChangeAspect="1"/>
          </p:cNvPicPr>
          <p:nvPr/>
        </p:nvPicPr>
        <p:blipFill>
          <a:blip r:embed="rId5" cstate="print"/>
          <a:srcRect l="17187" t="7291" r="25000" b="6250"/>
          <a:stretch>
            <a:fillRect/>
          </a:stretch>
        </p:blipFill>
        <p:spPr>
          <a:xfrm>
            <a:off x="5000628" y="1357298"/>
            <a:ext cx="1285884" cy="2500329"/>
          </a:xfrm>
          <a:prstGeom prst="rect">
            <a:avLst/>
          </a:prstGeom>
        </p:spPr>
      </p:pic>
      <p:pic>
        <p:nvPicPr>
          <p:cNvPr id="10" name="图片 9" descr="J:\工作室\线缆产品\Program Files\Tencent\QQ\Users\517366896\Image\QC0$~T9(LILWAP30XN)JJAG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1142984"/>
            <a:ext cx="1714512" cy="1371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J:\工作室\线缆产品\Program Files\Tencent\QQ\Users\517366896\Image\Z5[((X@IOZ{SX]~_7F_ME@1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2571744"/>
            <a:ext cx="200026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占位符 10"/>
          <p:cNvSpPr txBox="1">
            <a:spLocks/>
          </p:cNvSpPr>
          <p:nvPr/>
        </p:nvSpPr>
        <p:spPr bwMode="auto">
          <a:xfrm>
            <a:off x="1214414" y="4000504"/>
            <a:ext cx="1311969" cy="30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服务器机柜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文本占位符 10"/>
          <p:cNvSpPr txBox="1">
            <a:spLocks/>
          </p:cNvSpPr>
          <p:nvPr/>
        </p:nvSpPr>
        <p:spPr bwMode="auto">
          <a:xfrm>
            <a:off x="4429124" y="4000504"/>
            <a:ext cx="1311969" cy="30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普通网络机柜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文本占位符 10"/>
          <p:cNvSpPr txBox="1">
            <a:spLocks/>
          </p:cNvSpPr>
          <p:nvPr/>
        </p:nvSpPr>
        <p:spPr bwMode="auto">
          <a:xfrm>
            <a:off x="7072330" y="4000504"/>
            <a:ext cx="1311969" cy="30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1400" b="1" kern="0" dirty="0" smtClean="0">
                <a:latin typeface="隶书" pitchFamily="49" charset="-122"/>
                <a:ea typeface="隶书" pitchFamily="49" charset="-122"/>
              </a:rPr>
              <a:t>壁挂机柜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" name="Rectangle 1027"/>
          <p:cNvSpPr>
            <a:spLocks noChangeArrowheads="1"/>
          </p:cNvSpPr>
          <p:nvPr/>
        </p:nvSpPr>
        <p:spPr bwMode="auto">
          <a:xfrm>
            <a:off x="500034" y="4286256"/>
            <a:ext cx="807249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en-US" altLang="zh-CN" sz="1600" b="1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VCOM</a:t>
            </a:r>
            <a:r>
              <a:rPr lang="en-US" altLang="zh-CN" sz="1600" b="1" kern="0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1600" b="1" kern="0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产品</a:t>
            </a: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优势：</a:t>
            </a:r>
            <a:endParaRPr lang="en-US" altLang="zh-CN" sz="1600" b="1" kern="0" dirty="0" smtClean="0"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Ｑ２３５－Ａ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.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Ｆ优质冷轧钢制作，厚度：方孔条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2.0mm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，安装梁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1.5mm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，其他</a:t>
            </a:r>
            <a:r>
              <a:rPr lang="en-US" altLang="zh-CN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1.2mm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；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强化表面处理：脱脂→酸洗→磷化→静电喷涂，经久耐用，永不退色；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外观设计高贵典雅，工艺精湛，快速折装、方便运输，前后入线设计，内设四个理线槽，更方便线缆管理；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产品型号齐全，适应不同的需求，附属配件众多，方便用户自由选配；</a:t>
            </a:r>
            <a:r>
              <a:rPr lang="zh-CN" altLang="en-US" dirty="0" smtClean="0">
                <a:latin typeface="+mn-ea"/>
                <a:ea typeface="+mn-ea"/>
              </a:rPr>
              <a:t/>
            </a:r>
            <a:br>
              <a:rPr lang="zh-CN" altLang="en-US" dirty="0" smtClean="0">
                <a:latin typeface="+mn-ea"/>
                <a:ea typeface="+mn-ea"/>
              </a:rPr>
            </a:br>
            <a:r>
              <a:rPr lang="zh-CN" altLang="en-US" dirty="0" smtClean="0">
                <a:latin typeface="+mn-ea"/>
                <a:ea typeface="+mn-ea"/>
              </a:rPr>
              <a:t>　　          </a:t>
            </a:r>
            <a:br>
              <a:rPr lang="zh-CN" altLang="en-US" dirty="0" smtClean="0">
                <a:latin typeface="+mn-ea"/>
                <a:ea typeface="+mn-ea"/>
              </a:rPr>
            </a:br>
            <a:r>
              <a:rPr lang="zh-CN" altLang="en-US" dirty="0" smtClean="0">
                <a:latin typeface="+mn-ea"/>
                <a:ea typeface="+mn-ea"/>
              </a:rPr>
              <a:t>　　</a:t>
            </a:r>
            <a:endParaRPr lang="en-US" altLang="zh-CN" dirty="0">
              <a:latin typeface="+mn-ea"/>
              <a:ea typeface="+mn-ea"/>
            </a:endParaRPr>
          </a:p>
          <a:p>
            <a:pPr marL="342900" indent="-342900" algn="l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16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algn="l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algn="l" fontAlgn="base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en-US" altLang="zh-CN" sz="28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  </a:t>
            </a:r>
            <a:endParaRPr lang="en-US" altLang="zh-CN" sz="28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71472" y="857232"/>
            <a:ext cx="264320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0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综合布线路由设计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7158" y="1214422"/>
            <a:ext cx="8358246" cy="1214446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zh-CN" altLang="en-US" sz="1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r>
              <a:rPr lang="zh-CN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说明：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综合布线系统中除了线缆外，用于线缆保护的管道、线槽是一个非常重要的组成</a:t>
            </a:r>
            <a:endParaRPr lang="en-US" altLang="zh-CN" sz="160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  <a:defRPr/>
            </a:pP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部分；针对金融系统的特殊行业性质，其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营业网点的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多系统线路相互交叉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对综合布线网络</a:t>
            </a:r>
            <a:endParaRPr lang="en-US" altLang="zh-CN" sz="160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  <a:defRPr/>
            </a:pP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的要求非常严格；为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满足综合布线系统的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防雷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防潮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防鼠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防蚁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防火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防电磁干扰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要求；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  <a:defRPr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确保网络数据传输安全、系统的高可用性；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银行营业网点采用全封闭金属线槽管道安装；</a:t>
            </a:r>
            <a:endParaRPr lang="zh-CN" altLang="en-US" sz="1800" dirty="0" smtClean="0">
              <a:solidFill>
                <a:srgbClr val="FF0000"/>
              </a:solidFill>
              <a:latin typeface="+mn-ea"/>
            </a:endParaRPr>
          </a:p>
          <a:p>
            <a:pPr>
              <a:buClr>
                <a:srgbClr val="FF0000"/>
              </a:buClr>
              <a:buFontTx/>
              <a:buNone/>
              <a:defRPr/>
            </a:pPr>
            <a:endParaRPr lang="zh-CN" altLang="en-US" sz="1800" dirty="0"/>
          </a:p>
        </p:txBody>
      </p:sp>
      <p:pic>
        <p:nvPicPr>
          <p:cNvPr id="6" name="Picture 3" descr="中8"/>
          <p:cNvPicPr>
            <a:picLocks noChangeAspect="1" noChangeArrowheads="1"/>
          </p:cNvPicPr>
          <p:nvPr/>
        </p:nvPicPr>
        <p:blipFill>
          <a:blip r:embed="rId2" cstate="print"/>
          <a:srcRect l="3659" r="3659"/>
          <a:stretch>
            <a:fillRect/>
          </a:stretch>
        </p:blipFill>
        <p:spPr bwMode="auto">
          <a:xfrm>
            <a:off x="357158" y="2428868"/>
            <a:ext cx="542928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内容占位符 2"/>
          <p:cNvSpPr txBox="1">
            <a:spLocks/>
          </p:cNvSpPr>
          <p:nvPr/>
        </p:nvSpPr>
        <p:spPr bwMode="auto">
          <a:xfrm>
            <a:off x="5786446" y="2571744"/>
            <a:ext cx="2857520" cy="335758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槽式：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全封闭电缆桥架，适</a:t>
            </a:r>
            <a:endParaRPr lang="en-US" altLang="zh-CN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用于敷设计算机线缆、通</a:t>
            </a:r>
            <a:endParaRPr lang="en-US" altLang="zh-CN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信线缆、热电偶电缆及其</a:t>
            </a:r>
            <a:endParaRPr lang="en-US" altLang="zh-CN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它高灵敏系统的控制电缆。</a:t>
            </a:r>
            <a:endParaRPr lang="en-US" altLang="zh-CN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解决</a:t>
            </a: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防雷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防潮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防鼠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endParaRPr lang="en-US" altLang="zh-CN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防蚁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防火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防电磁干扰</a:t>
            </a:r>
            <a:endParaRPr lang="en-US" altLang="zh-CN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问题，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对屏蔽干扰、重腐</a:t>
            </a:r>
            <a:endParaRPr lang="en-US" altLang="zh-CN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蚀环境中电缆防护有较好</a:t>
            </a:r>
            <a:endParaRPr lang="en-US" altLang="zh-CN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的防护效果，适用于室外</a:t>
            </a:r>
            <a:endParaRPr lang="en-US" altLang="zh-CN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线路和需要屏蔽的场所；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357158" y="1000108"/>
            <a:ext cx="542928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4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金融系统营业网点的弱电系统设计分析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7158" y="1428736"/>
            <a:ext cx="8358246" cy="928694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zh-CN" altLang="en-US" sz="1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r>
              <a:rPr lang="zh-CN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说明：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根据相关规定，结合金融系统营业网点环境的特殊需求，综合布线除了</a:t>
            </a:r>
            <a:r>
              <a:rPr lang="zh-CN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计算机网</a:t>
            </a:r>
            <a:endParaRPr lang="en-US" altLang="zh-CN" sz="1600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  <a:defRPr/>
            </a:pPr>
            <a:r>
              <a:rPr lang="zh-CN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络系统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语音通讯系统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之外，还需要对</a:t>
            </a:r>
            <a:r>
              <a:rPr lang="zh-CN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闭路电视监视系统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、门禁管理系统、</a:t>
            </a:r>
            <a:r>
              <a:rPr lang="zh-CN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报警联动系统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endParaRPr lang="en-US" altLang="zh-CN" sz="160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FontTx/>
              <a:buNone/>
              <a:defRPr/>
            </a:pPr>
            <a:r>
              <a:rPr lang="zh-CN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呼叫排队系统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点钞机数据叠加系统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信息发布系统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等进行综合布线的全面设计；</a:t>
            </a:r>
            <a:endParaRPr lang="zh-CN" altLang="en-US" sz="1800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428596" y="2500306"/>
            <a:ext cx="235745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4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门禁管理系统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7" name="图片 6" descr="C:\Documents and Settings\Administrator\桌面\撒的发生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286124"/>
            <a:ext cx="2877769" cy="235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0082" name="AutoShape 2"/>
          <p:cNvCxnSpPr>
            <a:cxnSpLocks noChangeShapeType="1"/>
          </p:cNvCxnSpPr>
          <p:nvPr/>
        </p:nvCxnSpPr>
        <p:spPr bwMode="auto">
          <a:xfrm>
            <a:off x="2214546" y="3357562"/>
            <a:ext cx="1714512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430085" name="AutoShape 5"/>
          <p:cNvCxnSpPr>
            <a:cxnSpLocks noChangeShapeType="1"/>
          </p:cNvCxnSpPr>
          <p:nvPr/>
        </p:nvCxnSpPr>
        <p:spPr bwMode="auto">
          <a:xfrm rot="5400000">
            <a:off x="3564727" y="3721893"/>
            <a:ext cx="728662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pic>
        <p:nvPicPr>
          <p:cNvPr id="15" name="图片 14" descr="Snap4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4071942"/>
            <a:ext cx="633492" cy="574437"/>
          </a:xfrm>
          <a:prstGeom prst="rect">
            <a:avLst/>
          </a:prstGeom>
        </p:spPr>
      </p:pic>
      <p:sp>
        <p:nvSpPr>
          <p:cNvPr id="20" name="内容占位符 2"/>
          <p:cNvSpPr txBox="1">
            <a:spLocks/>
          </p:cNvSpPr>
          <p:nvPr/>
        </p:nvSpPr>
        <p:spPr bwMode="auto">
          <a:xfrm>
            <a:off x="4286248" y="2571744"/>
            <a:ext cx="4286280" cy="335758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解决</a:t>
            </a: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方案：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根据金融系统银行营业网点的特殊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环境分析，一般采用双重联网型门禁控制系统；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由前端设备（读卡器、出门开关、电控锁）、</a:t>
            </a:r>
            <a:r>
              <a:rPr lang="en-US" altLang="zh-CN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</a:t>
            </a: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PC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机和传输线路组成；通过（门禁主机、</a:t>
            </a:r>
            <a:r>
              <a:rPr lang="en-US" altLang="zh-CN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PC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机）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对不同的人员设置不同等级的权限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；</a:t>
            </a:r>
            <a:endParaRPr lang="en-US" altLang="zh-CN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 第一道门所有员工可以</a:t>
            </a:r>
            <a:r>
              <a:rPr lang="en-US" altLang="zh-CN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IC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卡（工号卡）进</a:t>
            </a:r>
            <a:endParaRPr lang="en-US" altLang="zh-CN" sz="16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入到联动区；第二道门只有特定的人员才能进</a:t>
            </a:r>
            <a:endParaRPr lang="en-US" altLang="zh-CN" sz="16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出，其他员工只能通过内部的开门按钮（装于</a:t>
            </a:r>
            <a:endParaRPr lang="en-US" altLang="zh-CN" sz="16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指定的柜台下）出入；</a:t>
            </a:r>
            <a:endParaRPr lang="en-US" altLang="zh-CN" sz="16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kumimoji="0" lang="en-US" altLang="zh-CN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    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采用</a:t>
            </a: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VCOM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超五类或者六类非屏蔽双绞线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endParaRPr lang="en-US" altLang="zh-CN" sz="16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RVV</a:t>
            </a:r>
            <a:r>
              <a:rPr lang="en-US" altLang="zh-CN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6*0.5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线缆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RVV</a:t>
            </a:r>
            <a:r>
              <a:rPr lang="en-US" altLang="zh-CN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2*0.5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线缆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进行布线；</a:t>
            </a: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gray">
          <a:xfrm>
            <a:off x="1765278" y="2357430"/>
            <a:ext cx="5592804" cy="1283295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" name="Freeform 15"/>
          <p:cNvSpPr>
            <a:spLocks/>
          </p:cNvSpPr>
          <p:nvPr/>
        </p:nvSpPr>
        <p:spPr bwMode="gray">
          <a:xfrm>
            <a:off x="1909739" y="2450942"/>
            <a:ext cx="1637993" cy="519032"/>
          </a:xfrm>
          <a:custGeom>
            <a:avLst/>
            <a:gdLst>
              <a:gd name="T0" fmla="*/ 7 w 596"/>
              <a:gd name="T1" fmla="*/ 0 h 598"/>
              <a:gd name="T2" fmla="*/ 0 w 596"/>
              <a:gd name="T3" fmla="*/ 4 h 598"/>
              <a:gd name="T4" fmla="*/ 0 w 596"/>
              <a:gd name="T5" fmla="*/ 21 h 598"/>
              <a:gd name="T6" fmla="*/ 9 w 596"/>
              <a:gd name="T7" fmla="*/ 6 h 598"/>
              <a:gd name="T8" fmla="*/ 34 w 596"/>
              <a:gd name="T9" fmla="*/ 0 h 598"/>
              <a:gd name="T10" fmla="*/ 7 w 596"/>
              <a:gd name="T11" fmla="*/ 0 h 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96"/>
              <a:gd name="T19" fmla="*/ 0 h 598"/>
              <a:gd name="T20" fmla="*/ 596 w 596"/>
              <a:gd name="T21" fmla="*/ 598 h 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Group 24"/>
          <p:cNvGrpSpPr>
            <a:grpSpLocks/>
          </p:cNvGrpSpPr>
          <p:nvPr/>
        </p:nvGrpSpPr>
        <p:grpSpPr bwMode="auto">
          <a:xfrm>
            <a:off x="1909739" y="2487778"/>
            <a:ext cx="5357850" cy="1071570"/>
            <a:chOff x="1202" y="1071"/>
            <a:chExt cx="1088" cy="673"/>
          </a:xfrm>
        </p:grpSpPr>
        <p:sp>
          <p:nvSpPr>
            <p:cNvPr id="15" name="AutoShape 6"/>
            <p:cNvSpPr>
              <a:spLocks noChangeArrowheads="1"/>
            </p:cNvSpPr>
            <p:nvPr/>
          </p:nvSpPr>
          <p:spPr bwMode="gray">
            <a:xfrm>
              <a:off x="1202" y="1071"/>
              <a:ext cx="1088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gray">
            <a:xfrm>
              <a:off x="1202" y="110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 Box 17"/>
          <p:cNvSpPr txBox="1">
            <a:spLocks noChangeArrowheads="1"/>
          </p:cNvSpPr>
          <p:nvPr/>
        </p:nvSpPr>
        <p:spPr bwMode="gray">
          <a:xfrm>
            <a:off x="1928794" y="2643182"/>
            <a:ext cx="533717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综合</a:t>
            </a:r>
            <a:r>
              <a:rPr lang="zh-CN" alt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布线</a:t>
            </a:r>
            <a:r>
              <a:rPr lang="zh-CN" altLang="en-US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系统解决方案</a:t>
            </a:r>
            <a:endParaRPr lang="zh-CN" alt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71472" y="928670"/>
            <a:ext cx="235745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4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联动报警系统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500034" y="1357298"/>
            <a:ext cx="4500594" cy="464347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解决</a:t>
            </a:r>
            <a:r>
              <a:rPr lang="zh-CN" altLang="en-US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方案：</a:t>
            </a:r>
            <a:endParaRPr lang="en-US" altLang="zh-CN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   UPS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或者设备间通过烟雾感应探测器、光感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探测器探测实现报警输入联动报警主机；通过报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警主机预先设定程序，自动发出报警信号，向外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部求救；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而手动式、脚踏式主动报警器则安装在营业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多点的柜台区或者指定地点，当发生人为性的不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利于营业点正常工作的情况时，主动触动报警装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置，通过报警主机预先设定 程序，发出报警信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号，向外部求救，从而实现报警的联动；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产品推荐：</a:t>
            </a:r>
            <a:endParaRPr lang="en-US" altLang="zh-CN" b="1" kern="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采用</a:t>
            </a: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VCOM 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的 </a:t>
            </a: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RVV</a:t>
            </a:r>
            <a:r>
              <a:rPr lang="en-US" altLang="zh-CN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2*1.0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线缆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RVV</a:t>
            </a:r>
            <a:r>
              <a:rPr lang="en-US" altLang="zh-CN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3*1.0</a:t>
            </a: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线缆、</a:t>
            </a: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RVV</a:t>
            </a:r>
            <a:r>
              <a:rPr lang="en-US" altLang="zh-CN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4*0.5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线缆、</a:t>
            </a:r>
            <a:r>
              <a:rPr lang="en-US" altLang="zh-CN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HYV 4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*</a:t>
            </a:r>
            <a:r>
              <a:rPr lang="en-US" altLang="zh-CN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0.5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圆形电话线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进</a:t>
            </a:r>
            <a:endParaRPr lang="en-US" altLang="zh-CN" sz="16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行布线；</a:t>
            </a: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6" name="图片 5" descr="报警系统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1063984"/>
            <a:ext cx="3643338" cy="307939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00628" y="4184886"/>
            <a:ext cx="36433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组成：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根据金融系统银行营业网点的特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殊环境分析，联动报警系统由：前端探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测设备（</a:t>
            </a:r>
            <a:r>
              <a:rPr lang="zh-CN" altLang="en-US" sz="16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烟雾感应探测器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光感探测器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手动式、脚踏式主动报警器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等）、传输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线缆（</a:t>
            </a:r>
            <a:r>
              <a:rPr lang="en-US" altLang="zh-CN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RVV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RVVP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等）、控制设备（联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动报警主机、编程键盘等）组成；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71472" y="1071546"/>
            <a:ext cx="300039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4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闭路电视监控系统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4" descr="银行监控系统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684246"/>
            <a:ext cx="3786182" cy="2744886"/>
          </a:xfrm>
          <a:prstGeom prst="rect">
            <a:avLst/>
          </a:prstGeom>
        </p:spPr>
      </p:pic>
      <p:sp>
        <p:nvSpPr>
          <p:cNvPr id="6" name="内容占位符 2"/>
          <p:cNvSpPr txBox="1">
            <a:spLocks/>
          </p:cNvSpPr>
          <p:nvPr/>
        </p:nvSpPr>
        <p:spPr bwMode="auto">
          <a:xfrm>
            <a:off x="4643438" y="1500174"/>
            <a:ext cx="4071966" cy="442915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解决</a:t>
            </a: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方案：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根据金融系统银行营业网点的特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殊环境分析，采用定点摄像机对现金柜台进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行一对一的实时监控；还有公共区域，如自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助服务区、等候区、引导区、营业网点大门、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VIP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贵宾区等。前端设备（摄像机）通过同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轴线缆连接到机房设备硬盘录像机进行视频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备份，显示图像在监视器上进行实时监控，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同时通过监控软件和银行专用网络线路将视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频信号传送到上一级管理行进行异地实时监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控。针对现金柜台的监控，还可以与点钞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机叠加系统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组合，实现现钞点钞实时记录</a:t>
            </a:r>
            <a:r>
              <a:rPr lang="en-US" altLang="zh-CN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</a:t>
            </a: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kumimoji="0" lang="en-US" altLang="zh-CN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</a:rPr>
              <a:t>  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</a:rPr>
              <a:t>注：</a:t>
            </a: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产品推荐：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采用</a:t>
            </a: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VCOM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的</a:t>
            </a:r>
            <a:r>
              <a:rPr lang="en-US" altLang="zh-CN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S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系列射频同轴电缆</a:t>
            </a:r>
            <a:endParaRPr lang="en-US" altLang="zh-CN" sz="16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SYV 75-5-1/128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1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RVV</a:t>
            </a:r>
            <a:r>
              <a:rPr lang="en-US" altLang="zh-CN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3*1.0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线缆、单、多</a:t>
            </a:r>
            <a:endParaRPr lang="en-US" altLang="zh-CN" sz="1600" kern="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模光缆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进行布线；</a:t>
            </a: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428596" y="4572008"/>
            <a:ext cx="407196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系统组成：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针对金融系统银行营业网点的特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殊需求，其监控系统一般由：前端设备（摄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像机）、传输线路、监控控制和记录设备、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显示设备、远端监控软件等组成；</a:t>
            </a: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71472" y="1071546"/>
            <a:ext cx="314327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点钞机数据叠加系统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4" descr="12836774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747825"/>
            <a:ext cx="7572428" cy="4038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 bwMode="auto">
          <a:xfrm>
            <a:off x="642910" y="1714488"/>
            <a:ext cx="778674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   系统组成：</a:t>
            </a:r>
            <a:r>
              <a:rPr lang="zh-CN" altLang="en-US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点钞机数据叠加系统是金融系统银行营业网点的特殊系统，</a:t>
            </a:r>
            <a:endParaRPr lang="en-US" altLang="zh-CN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由前 端设备（</a:t>
            </a:r>
            <a:r>
              <a:rPr lang="zh-CN" altLang="en-US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点钞机</a:t>
            </a:r>
            <a:r>
              <a:rPr lang="zh-CN" altLang="en-US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、数据库</a:t>
            </a:r>
            <a:r>
              <a:rPr lang="zh-CN" altLang="en-US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采集器</a:t>
            </a:r>
            <a:r>
              <a:rPr lang="zh-CN" altLang="en-US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顾客显示器</a:t>
            </a:r>
            <a:r>
              <a:rPr lang="zh-CN" altLang="en-US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摄像机</a:t>
            </a:r>
            <a:r>
              <a:rPr lang="zh-CN" altLang="en-US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）、传输系统</a:t>
            </a:r>
            <a:endParaRPr lang="en-US" altLang="zh-CN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（线缆）、终端设备有</a:t>
            </a:r>
            <a:r>
              <a:rPr lang="zh-CN" altLang="en-US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点钞机叠加器</a:t>
            </a:r>
            <a:r>
              <a:rPr lang="zh-CN" altLang="en-US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等组成；</a:t>
            </a:r>
            <a:endParaRPr lang="en-US" altLang="zh-CN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系统设计：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每个现金区的柜台点钞机配备一个专用点钞机、数据采集器，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顾客显示器；在每个现金柜台相对应的天花板上安装高清摄像机；点钞机、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数据采集器、顾客显示器与点钞机叠加器相连接；系统工作时，将点钞信息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进行采集，直接将点钞的显示给顾客，同时将采集到的数据传送到点钞机叠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加器，摄像机同步将视频信号传送到点钞机叠加器，经过点钞机叠加器进行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数据分析，输出到硬盘录像机上进行录像存储，通过硬盘录像机的输出端口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把录像在监视器上显示。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产品推荐：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传输线路采用</a:t>
            </a:r>
            <a:r>
              <a:rPr lang="en-US" altLang="zh-CN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VCOM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的</a:t>
            </a:r>
            <a:r>
              <a:rPr lang="en-US" altLang="zh-CN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SYV 75-5-1/128</a:t>
            </a:r>
            <a:r>
              <a:rPr lang="zh-CN" altLang="en-US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同轴线缆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RVV</a:t>
            </a:r>
            <a:r>
              <a:rPr lang="en-US" altLang="zh-CN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3*1.0</a:t>
            </a: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线缆、</a:t>
            </a:r>
            <a:r>
              <a:rPr lang="en-US" altLang="zh-CN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RVVP 2</a:t>
            </a:r>
            <a:r>
              <a:rPr lang="zh-CN" altLang="en-US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*</a:t>
            </a:r>
            <a:r>
              <a:rPr lang="en-US" altLang="zh-CN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1.0</a:t>
            </a:r>
            <a:r>
              <a:rPr lang="zh-CN" altLang="en-US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线缆等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进行综合布线；</a:t>
            </a: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lang="zh-CN" altLang="en-US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571472" y="1142984"/>
            <a:ext cx="314327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点钞机数据叠加系统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有线排队系统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85926"/>
            <a:ext cx="5429288" cy="3000396"/>
          </a:xfrm>
          <a:prstGeom prst="rect">
            <a:avLst/>
          </a:prstGeom>
        </p:spPr>
      </p:pic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571472" y="1000108"/>
            <a:ext cx="292895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银行有线排队系统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357950" y="2000240"/>
            <a:ext cx="2143140" cy="278608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系统组成：</a:t>
            </a: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液晶显示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屏（窗口型）、液晶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屏控制盒、触模屏有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线发号主机、主控箱、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虚拟叫号器、营业员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叫号器、系统主显示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屏、音箱、传输线路</a:t>
            </a: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等组成；</a:t>
            </a: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642910" y="5072074"/>
            <a:ext cx="778674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产品推荐：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传输线路采用</a:t>
            </a:r>
            <a:r>
              <a:rPr lang="en-US" altLang="zh-CN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VCOM 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的 高质量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3+6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专用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VGA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线、</a:t>
            </a:r>
            <a:r>
              <a:rPr lang="en-US" altLang="zh-CN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RVV</a:t>
            </a:r>
            <a:r>
              <a:rPr lang="en-US" altLang="zh-CN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3*1.5</a:t>
            </a:r>
            <a:r>
              <a:rPr lang="zh-CN" altLang="en-US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线缆、</a:t>
            </a:r>
            <a:r>
              <a:rPr lang="en-US" altLang="zh-CN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YRVB  2</a:t>
            </a:r>
            <a:r>
              <a:rPr lang="zh-CN" altLang="en-US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*</a:t>
            </a:r>
            <a:r>
              <a:rPr lang="en-US" altLang="zh-CN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1.5</a:t>
            </a:r>
            <a:r>
              <a:rPr lang="zh-CN" altLang="en-US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音响线、超五类非屏蔽双绞线等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进行综合布线；</a:t>
            </a: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lang="zh-CN" altLang="en-US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000100" y="1643050"/>
            <a:ext cx="629602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CN" altLang="en-US" sz="1600" b="1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严格测试手段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</a:pPr>
            <a:r>
              <a:rPr lang="zh-CN" altLang="en-US" sz="1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测试方法：</a:t>
            </a:r>
            <a:endParaRPr lang="zh-CN" altLang="en-US" sz="16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16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1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系统测试的第一步：工程施工测试。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1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系统测试的第二步：竣工验收测试。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1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系统测试的第三步：系统运行测试。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endParaRPr lang="zh-CN" altLang="en-US" sz="1600" b="1" dirty="0">
              <a:solidFill>
                <a:schemeClr val="folHlink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0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先进的测试工具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1600" dirty="0">
                <a:solidFill>
                  <a:schemeClr val="folHlink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1600" dirty="0" smtClean="0">
                <a:solidFill>
                  <a:schemeClr val="folHlink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1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采用</a:t>
            </a:r>
            <a:r>
              <a:rPr lang="zh-CN" altLang="en-US" sz="1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美国先进的网络测试仪</a:t>
            </a:r>
            <a:r>
              <a:rPr lang="en-US" altLang="zh-CN" sz="1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FLUKE</a:t>
            </a:r>
            <a:r>
              <a:rPr lang="en-US" altLang="zh-CN" sz="1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1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可对网络布线系统进行</a:t>
            </a:r>
            <a:r>
              <a:rPr lang="zh-CN" altLang="en-US" sz="1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全面</a:t>
            </a:r>
            <a:endParaRPr lang="en-US" altLang="zh-CN" sz="1600" b="1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1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en-US" sz="1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测试。</a:t>
            </a:r>
            <a:endParaRPr lang="zh-CN" altLang="en-US" sz="1600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endParaRPr lang="zh-CN" altLang="en-US" sz="1600" dirty="0">
              <a:solidFill>
                <a:schemeClr val="folHlink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CN" altLang="en-US" sz="20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采用国际测试标准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1600" dirty="0">
                <a:solidFill>
                  <a:schemeClr val="folHlink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1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采用国际上通用的</a:t>
            </a:r>
            <a:r>
              <a:rPr lang="en-US" altLang="zh-CN" sz="1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ANSI/ EIA568B,TIA 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超五类或者六</a:t>
            </a:r>
            <a:r>
              <a:rPr lang="zh-CN" altLang="en-US" sz="1600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类非屏蔽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布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线</a:t>
            </a:r>
            <a:r>
              <a:rPr lang="zh-CN" altLang="en-US" sz="1600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标准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和</a:t>
            </a:r>
            <a:r>
              <a:rPr lang="en-US" altLang="zh-CN" sz="16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ISO-E</a:t>
            </a:r>
            <a:r>
              <a:rPr lang="zh-CN" altLang="en-US" sz="1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级布线标准</a:t>
            </a:r>
            <a:r>
              <a:rPr lang="zh-CN" altLang="en-US" sz="16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测试</a:t>
            </a:r>
            <a:r>
              <a:rPr lang="zh-CN" altLang="en-US" sz="1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对</a:t>
            </a:r>
            <a:r>
              <a:rPr lang="zh-CN" altLang="en-US" sz="1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网络线缆进行测试。</a:t>
            </a:r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500034" y="1000108"/>
            <a:ext cx="514353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综合布线系统产品及工程质量控制：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1" y="1592262"/>
            <a:ext cx="2468919" cy="19081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00034" y="928670"/>
            <a:ext cx="250033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产品质量保证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14546" y="1357298"/>
            <a:ext cx="4572032" cy="50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二十年质量保证承诺</a:t>
            </a:r>
            <a:r>
              <a:rPr lang="zh-CN" altLang="en-US" sz="3600" b="1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！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714348" y="1928802"/>
            <a:ext cx="778674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en-US" altLang="zh-CN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en-US" altLang="zh-CN" sz="19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VCOM</a:t>
            </a:r>
            <a:r>
              <a:rPr lang="en-US" altLang="zh-CN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宣布的行业保证计划是满足用户最好的保证；使用</a:t>
            </a:r>
            <a:r>
              <a:rPr lang="en-US" altLang="zh-CN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VCOM</a:t>
            </a: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全系</a:t>
            </a:r>
            <a:endParaRPr lang="en-US" altLang="zh-CN" sz="1900" b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列产品，并由认可的工程安装商在符合要求情况下</a:t>
            </a:r>
            <a:r>
              <a:rPr lang="en-US" altLang="zh-CN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TIA/EIA-568B</a:t>
            </a: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或</a:t>
            </a:r>
            <a:r>
              <a:rPr lang="en-US" altLang="zh-CN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ISO </a:t>
            </a: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en-US" altLang="zh-CN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11801</a:t>
            </a: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GB 50311-2007</a:t>
            </a: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GB 50312-2007</a:t>
            </a: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规范设计、施工、安装的综合</a:t>
            </a:r>
            <a:endParaRPr lang="en-US" altLang="zh-CN" sz="1900" b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布线系统工程，按国标测试标准验收合格，通过申请即可获得广州市唯</a:t>
            </a:r>
            <a:endParaRPr lang="en-US" altLang="zh-CN" sz="1900" b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康通信技术有限公司提供二十年的产品质量应用保证，真正使用户无后</a:t>
            </a:r>
            <a:endParaRPr lang="en-US" altLang="zh-CN" sz="1900" b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顾之忧；</a:t>
            </a:r>
            <a:endParaRPr lang="en-US" altLang="zh-CN" sz="1900" b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CN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VCOM </a:t>
            </a: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为专业级的综合布线产品生产商，其产品市场占有率名列前茅；</a:t>
            </a:r>
            <a:endParaRPr lang="en-US" altLang="zh-CN" sz="1900" b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领先一步的产品及工程质量认证体系，保证了产品质量和安装要求；</a:t>
            </a:r>
          </a:p>
          <a:p>
            <a:pPr marL="342900" indent="-342900" algn="l" eaLnBrk="1" hangingPunct="1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所有产品均经过</a:t>
            </a:r>
            <a:r>
              <a:rPr lang="en-US" altLang="zh-CN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ISO9001</a:t>
            </a: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质量认证；</a:t>
            </a:r>
          </a:p>
          <a:p>
            <a:pPr marL="342900" indent="-342900" algn="l" eaLnBrk="1" hangingPunct="1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所有产品均经过第三方权威机构检验；</a:t>
            </a:r>
          </a:p>
          <a:p>
            <a:pPr marL="342900" indent="-342900" algn="l" eaLnBrk="1" hangingPunct="1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sz="19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该厂家可为用户提供国家级综合布线管理员的培训及考试认证机会；</a:t>
            </a:r>
            <a:endParaRPr lang="en-US" altLang="zh-CN" sz="1900" b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lang="zh-CN" altLang="en-US" sz="2000" b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lang="en-US" altLang="zh-CN" sz="1600" kern="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defRPr/>
            </a:pP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785926"/>
            <a:ext cx="5572164" cy="40719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642910" y="1142984"/>
            <a:ext cx="371477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1" hangingPunct="1">
              <a:spcBef>
                <a:spcPct val="20000"/>
              </a:spcBef>
              <a:defRPr/>
            </a:pPr>
            <a:r>
              <a:rPr lang="zh-CN" altLang="en-US" sz="24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综合布线产品售后服务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31105" name="Rectangle 1"/>
          <p:cNvSpPr>
            <a:spLocks noChangeArrowheads="1"/>
          </p:cNvSpPr>
          <p:nvPr/>
        </p:nvSpPr>
        <p:spPr bwMode="auto">
          <a:xfrm>
            <a:off x="500034" y="1571612"/>
            <a:ext cx="7858180" cy="4395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 bmk="_Toc285641345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Arial" pitchFamily="34" charset="0"/>
              </a:rPr>
              <a:t>售后维修</a:t>
            </a:r>
            <a:r>
              <a:rPr kumimoji="0" lang="en-US" altLang="zh-CN" sz="2000" b="1" i="0" u="none" strike="noStrike" cap="none" normalizeH="0" baseline="0" dirty="0" smtClean="0" bmk="_Toc285641345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Arial" pitchFamily="34" charset="0"/>
              </a:rPr>
              <a:t>/</a:t>
            </a:r>
            <a:r>
              <a:rPr kumimoji="0" lang="zh-CN" altLang="en-US" sz="2000" b="1" i="0" u="none" strike="noStrike" cap="none" normalizeH="0" baseline="0" dirty="0" smtClean="0" bmk="_Toc285641345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Arial" pitchFamily="34" charset="0"/>
              </a:rPr>
              <a:t>产品质量咨询、电话、负责人员及地址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服务电话：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400-600-4083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     </a:t>
            </a:r>
            <a:r>
              <a:rPr lang="en-US" altLang="zh-CN" b="1" dirty="0" smtClean="0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020-23380701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（传真）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总服务站点： 广州市唯康通信技术有限公司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隶书" pitchFamily="49" charset="-122"/>
              <a:ea typeface="隶书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总站点地址： 广州市天河区高塘新建区高科路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46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号羊城大厦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楼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隶书" pitchFamily="49" charset="-122"/>
              <a:ea typeface="隶书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  -  mail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  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shichang@china-vcom.com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邮     编：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510665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服务队伍：我公司拥有一支经验丰富的售后服务队伍，可以解决客  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户在使用过程中产生的各种问题。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02" name="Group 2"/>
          <p:cNvGrpSpPr>
            <a:grpSpLocks/>
          </p:cNvGrpSpPr>
          <p:nvPr/>
        </p:nvGrpSpPr>
        <p:grpSpPr bwMode="auto">
          <a:xfrm>
            <a:off x="792163" y="6165850"/>
            <a:ext cx="7956550" cy="330200"/>
            <a:chOff x="499" y="3884"/>
            <a:chExt cx="5012" cy="208"/>
          </a:xfrm>
        </p:grpSpPr>
        <p:pic>
          <p:nvPicPr>
            <p:cNvPr id="35840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29" y="3884"/>
              <a:ext cx="2903" cy="2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358404" name="Rectangle 4"/>
            <p:cNvSpPr>
              <a:spLocks noChangeArrowheads="1"/>
            </p:cNvSpPr>
            <p:nvPr/>
          </p:nvSpPr>
          <p:spPr bwMode="auto">
            <a:xfrm>
              <a:off x="499" y="3884"/>
              <a:ext cx="5012" cy="20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1" hangingPunct="1"/>
              <a:r>
                <a:rPr lang="en-US" altLang="zh-CN" sz="1500" b="1">
                  <a:solidFill>
                    <a:schemeClr val="bg1"/>
                  </a:solidFill>
                </a:rPr>
                <a:t>Tel:+86-20-2283 2558   Fax:+86-20-2283 2550  HTTP://WWW.CHINA-VCOM.COM </a:t>
              </a:r>
            </a:p>
          </p:txBody>
        </p:sp>
      </p:grpSp>
      <p:sp>
        <p:nvSpPr>
          <p:cNvPr id="358413" name="Rectangle 13"/>
          <p:cNvSpPr>
            <a:spLocks noChangeArrowheads="1"/>
          </p:cNvSpPr>
          <p:nvPr/>
        </p:nvSpPr>
        <p:spPr bwMode="auto">
          <a:xfrm>
            <a:off x="2285984" y="1844675"/>
            <a:ext cx="4714908" cy="7940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20000"/>
              </a:spcBef>
              <a:buSzPct val="100000"/>
            </a:pPr>
            <a:r>
              <a:rPr lang="en-US" altLang="zh-CN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Thank You </a:t>
            </a:r>
            <a:r>
              <a:rPr lang="zh-CN" altLang="en-US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！</a:t>
            </a:r>
            <a:endParaRPr lang="zh-CN" alt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58414" name="Picture 14" descr="BK0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752725"/>
            <a:ext cx="302418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928662" y="1500174"/>
            <a:ext cx="4243392" cy="65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一、综合布线系统特点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428728" y="2214554"/>
            <a:ext cx="6357982" cy="286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eaLnBrk="1" hangingPunct="1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具有</a:t>
            </a:r>
            <a:r>
              <a:rPr lang="zh-CN" altLang="en-US" sz="2000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能适应多种布线设备的兼容性；</a:t>
            </a:r>
          </a:p>
          <a:p>
            <a:pPr marL="342900" indent="-342900" algn="l" eaLnBrk="1" hangingPunct="1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开放式体系结构能适应多种应用系统的使用要求；</a:t>
            </a:r>
          </a:p>
          <a:p>
            <a:pPr marL="342900" indent="-342900" algn="l" eaLnBrk="1" hangingPunct="1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灵活的跳线结构能满足不断变化的使用环境；</a:t>
            </a:r>
          </a:p>
          <a:p>
            <a:pPr marL="342900" indent="-342900" algn="l" eaLnBrk="1" hangingPunct="1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高品质的布线材料使系统运行更加可靠；</a:t>
            </a:r>
          </a:p>
          <a:p>
            <a:pPr marL="342900" indent="-342900" algn="l" eaLnBrk="1" hangingPunct="1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先进性能适应未来技术的发展；</a:t>
            </a:r>
          </a:p>
          <a:p>
            <a:pPr marL="342900" indent="-342900" algn="l" eaLnBrk="1" hangingPunct="1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取代传统的布线方式，体现经济性原则。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714348" y="1142984"/>
            <a:ext cx="4243392" cy="65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二、综合布线系统</a:t>
            </a:r>
            <a:r>
              <a:rPr lang="zh-CN" altLang="en-US" sz="28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的结构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1714488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 综合布线系统一般由六个独立的子系统组成，采用星型拓扑结构布放线缆，该结构下的每个分支子系统都是相对独立的单元，各子系统单独设计、单独施工，更改其中一个子系统时，都不会影响其它子系统，只要改变结点连接方式就可使综合布线在星型、总线型、环型、树状型等结构之间进行转换；</a:t>
            </a:r>
            <a:endParaRPr lang="zh-CN" altLang="en-US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7" name="图片 6" descr="系统结构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2914436"/>
            <a:ext cx="3857652" cy="303468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0034" y="3107668"/>
            <a:ext cx="421484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系统结构</a:t>
            </a:r>
            <a:r>
              <a:rPr lang="zh-CN" altLang="en-US" sz="1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（见右图）</a:t>
            </a:r>
            <a:r>
              <a:rPr lang="zh-CN" altLang="en-US" sz="16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：</a:t>
            </a:r>
            <a:endParaRPr lang="en-US" altLang="zh-CN" sz="16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工作区子系统</a:t>
            </a:r>
            <a:r>
              <a:rPr lang="en-US" altLang="zh-CN" sz="16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(Work Area)</a:t>
            </a:r>
            <a:endParaRPr lang="en-US" altLang="zh-CN" sz="1200" dirty="0" smtClean="0"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水平子系统</a:t>
            </a:r>
            <a:r>
              <a:rPr lang="en-US" altLang="zh-CN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(</a:t>
            </a:r>
            <a:r>
              <a:rPr lang="en-US" altLang="zh-CN" sz="16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Floor distributor)</a:t>
            </a:r>
            <a:endParaRPr lang="en-US" altLang="zh-CN" sz="1200" dirty="0" smtClean="0"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管理子系统</a:t>
            </a:r>
            <a:r>
              <a:rPr lang="en-US" altLang="zh-CN" sz="16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(Telecommunications room)</a:t>
            </a:r>
            <a:endParaRPr lang="en-US" altLang="zh-CN" sz="1200" dirty="0" smtClean="0"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干线子系统</a:t>
            </a:r>
            <a:r>
              <a:rPr lang="en-US" altLang="zh-CN" sz="16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(Building backbone cabling)</a:t>
            </a:r>
            <a:endParaRPr lang="en-US" altLang="zh-CN" sz="1200" dirty="0" smtClean="0"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设备间子系统</a:t>
            </a:r>
            <a:r>
              <a:rPr lang="en-US" altLang="zh-CN" sz="16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(</a:t>
            </a:r>
            <a:r>
              <a:rPr lang="en-US" altLang="zh-CN" sz="1600" dirty="0" err="1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Eqiupment</a:t>
            </a:r>
            <a:r>
              <a:rPr lang="en-US" altLang="zh-CN" sz="16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)</a:t>
            </a:r>
            <a:endParaRPr lang="en-US" altLang="zh-CN" sz="1200" dirty="0" smtClean="0"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建筑群子系统</a:t>
            </a:r>
            <a:r>
              <a:rPr lang="en-US" altLang="zh-CN" sz="16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(Campus distributor)</a:t>
            </a:r>
            <a:endParaRPr lang="en-US" altLang="zh-CN" sz="3600" dirty="0" smtClean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428596" y="857232"/>
            <a:ext cx="3357586" cy="5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三、系统设计依据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785786" y="1357298"/>
            <a:ext cx="764386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EIA/TIA 568-A 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商用建筑物电信布线标准；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ISO/IEC 11801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1995 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E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）国际布线标准；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EIA/TIA TSB-67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现场测试非屏蔽双绞线布线系统传输性能规范；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欧洲标准：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EN5016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50168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50169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分别为水平布线电缆、工作区布线电缆以及主干电缆标准；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IEEE  802.3 (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电气和电子工程协会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)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EIA/TIA568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EIA/TIA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TSB36/40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（电子工业协会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电信工业协会）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ESO/IEC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JTCI/SC25/WG3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（国际标准组织）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ANSI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FDDI/TPDDI  100Mbps 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（美国国家标准研究会）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工业标准及国际商务建筑布线标准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中国建筑电气设计规范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工业企业通讯设计规范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建筑与建筑群综合布线系统工程设计规范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VCOM</a:t>
            </a:r>
            <a:r>
              <a:rPr lang="zh-CN" altLang="en-US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结构化布线系统设计手册</a:t>
            </a:r>
            <a:endParaRPr lang="en-US" altLang="zh-CN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endParaRPr lang="zh-CN" altLang="en-US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</a:pPr>
            <a:endParaRPr lang="zh-CN" altLang="en-US" b="1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</a:pPr>
            <a:endParaRPr lang="en-US" altLang="zh-CN" b="1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428596" y="857232"/>
            <a:ext cx="3357586" cy="5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四、系统设计目标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785786" y="1357298"/>
            <a:ext cx="757242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安全性：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严格执行有关技术标准，确保系统满足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防雷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防潮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防鼠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防蚁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防火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防电磁干扰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要求；设备间内应铺设防静电地板、安装空调等；安装烟感报警和录像监控装置等；营业网点的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多网并存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，互不影响；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实用性：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实施后的综合布线系统，能满足现代和未来发展的要求，并能实现语音、数据、监控、控制、报警等综合功能；</a:t>
            </a:r>
          </a:p>
          <a:p>
            <a:pPr marL="34290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全面的端到端解决方案：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可以将不同厂商、不同设备所用的不同传输介质全部转换成相同的屏蔽（或非屏蔽）双绞线，可传输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语音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数据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图像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视频信号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控制信号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16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门禁系统信号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及楼宇自控等；采用光纤可高速、高带宽、远距离地传输数据和高清晰度图像信号等等；可支持目前所有数据及话音设备厂商的网络系统；</a:t>
            </a:r>
          </a:p>
          <a:p>
            <a:pPr marL="342900" lvl="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灵活性：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所有设备的开通及更改不需改变布线系统，只需增减相应的网络设备及做必要的跳线管理即可；</a:t>
            </a:r>
            <a:endParaRPr lang="en-US" altLang="zh-CN" sz="16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可靠性：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布线系统全部采用物理星形拓扑结构，点到点端接，任何一条线路故障均不影响其它线路的运行；同时为线路的运行维护及故障检修提供了极大的方便；</a:t>
            </a:r>
            <a:endParaRPr lang="en-US" altLang="zh-CN" sz="16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2" indent="-342900" algn="l" eaLnBrk="1" hangingPunct="1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kern="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先进性：</a:t>
            </a:r>
            <a:r>
              <a:rPr lang="zh-CN" altLang="en-US" sz="16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所有布线设计均采用世界最新通讯标准，二十年不落后；</a:t>
            </a:r>
          </a:p>
          <a:p>
            <a:pPr marL="342900" lvl="0" indent="-342900" algn="l" eaLnBrk="1" hangingPunct="1">
              <a:spcBef>
                <a:spcPct val="20000"/>
              </a:spcBef>
            </a:pPr>
            <a:endParaRPr lang="zh-CN" altLang="en-US" b="1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</a:pPr>
            <a:endParaRPr lang="en-US" altLang="zh-CN" b="1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428596" y="857232"/>
            <a:ext cx="4500594" cy="5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五、布线系统设计方案分析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857224" y="1285860"/>
            <a:ext cx="471490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1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、金融系统适应的布线系统类型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（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推荐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）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6" name="图片 5" descr="C:\Documents and Settings\Administrator\Local Settings\Temporary Internet Files\Content.IE5\9JRNDTWE\cat5e[1].jpg"/>
          <p:cNvPicPr/>
          <p:nvPr/>
        </p:nvPicPr>
        <p:blipFill>
          <a:blip r:embed="rId2"/>
          <a:srcRect t="3300" b="5940"/>
          <a:stretch>
            <a:fillRect/>
          </a:stretch>
        </p:blipFill>
        <p:spPr bwMode="auto">
          <a:xfrm>
            <a:off x="1142976" y="1643050"/>
            <a:ext cx="307183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C:\Documents and Settings\Administrator\Local Settings\Temporary Internet Files\Content.IE5\KPQF0PU3\cat6[1]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643050"/>
            <a:ext cx="300039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内容占位符 4"/>
          <p:cNvSpPr>
            <a:spLocks noGrp="1"/>
          </p:cNvSpPr>
          <p:nvPr>
            <p:ph sz="half" idx="1"/>
          </p:nvPr>
        </p:nvSpPr>
        <p:spPr>
          <a:xfrm>
            <a:off x="571472" y="4929198"/>
            <a:ext cx="3929090" cy="1000132"/>
          </a:xfrm>
        </p:spPr>
        <p:txBody>
          <a:bodyPr/>
          <a:lstStyle/>
          <a:p>
            <a:pPr>
              <a:buNone/>
            </a:pPr>
            <a:r>
              <a:rPr lang="zh-CN" altLang="en-US" sz="14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1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超五类系统：</a:t>
            </a: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系统电缆最高物理带宽：</a:t>
            </a:r>
            <a:endParaRPr lang="en-US" altLang="zh-CN" sz="14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100MHz</a:t>
            </a: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；传输速率：</a:t>
            </a:r>
            <a:r>
              <a:rPr lang="en-US" altLang="zh-CN" sz="1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100Mbps</a:t>
            </a: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（最高</a:t>
            </a:r>
            <a:r>
              <a:rPr lang="en-US" altLang="zh-CN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1000Mbps</a:t>
            </a: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）；</a:t>
            </a:r>
            <a:endParaRPr lang="en-US" altLang="zh-CN" sz="14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双绞线的线径标准</a:t>
            </a:r>
            <a:r>
              <a:rPr lang="en-US" altLang="zh-CN" sz="1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24AWG</a:t>
            </a:r>
            <a:r>
              <a:rPr lang="en-US" altLang="zh-CN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直径：</a:t>
            </a:r>
            <a:r>
              <a:rPr lang="en-US" altLang="zh-CN" sz="1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0.51</a:t>
            </a: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；最大网段</a:t>
            </a:r>
            <a:endParaRPr lang="en-US" altLang="zh-CN" sz="14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长度：</a:t>
            </a:r>
            <a:r>
              <a:rPr lang="en-US" altLang="zh-CN" sz="1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100m</a:t>
            </a: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，采用</a:t>
            </a:r>
            <a:r>
              <a:rPr lang="en-US" altLang="zh-CN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RJ</a:t>
            </a:r>
            <a:r>
              <a:rPr lang="zh-CN" altLang="en-US" sz="1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连接器。</a:t>
            </a:r>
          </a:p>
          <a:p>
            <a:pPr>
              <a:buNone/>
            </a:pPr>
            <a:endParaRPr lang="en-US" altLang="zh-CN" sz="1400" b="1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endParaRPr lang="en-US" altLang="zh-CN" sz="1400" b="1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endParaRPr lang="en-US" altLang="zh-CN" sz="1400" b="1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14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  <a:p>
            <a:pPr>
              <a:buNone/>
            </a:pPr>
            <a:endParaRPr lang="zh-CN" altLang="en-US" sz="14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" name="内容占位符 4"/>
          <p:cNvSpPr txBox="1">
            <a:spLocks/>
          </p:cNvSpPr>
          <p:nvPr/>
        </p:nvSpPr>
        <p:spPr bwMode="auto">
          <a:xfrm>
            <a:off x="4786314" y="4929198"/>
            <a:ext cx="414340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六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类系统：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系统电缆最高物理带宽：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2500MHz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；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传输速率：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1000Mbps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（最高</a:t>
            </a:r>
            <a:r>
              <a:rPr lang="en-US" altLang="zh-CN" sz="14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10Gbps</a:t>
            </a:r>
            <a:r>
              <a:rPr lang="zh-CN" altLang="en-US" sz="14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，所支持网段长</a:t>
            </a:r>
            <a:endParaRPr lang="en-US" altLang="zh-CN" sz="1400" kern="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度不大于</a:t>
            </a:r>
            <a:r>
              <a:rPr lang="en-US" altLang="zh-CN" sz="1400" kern="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55m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）；双绞线的线径标准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2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3AWG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,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直径：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0.57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；最大网段长度：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100m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，采用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RJ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连接器；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571472" y="1071546"/>
            <a:ext cx="321471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2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、布线系统的子系统说明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928662" y="1571612"/>
            <a:ext cx="192882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工作区子系统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内容占位符 6"/>
          <p:cNvSpPr>
            <a:spLocks noGrp="1"/>
          </p:cNvSpPr>
          <p:nvPr>
            <p:ph idx="1"/>
          </p:nvPr>
        </p:nvSpPr>
        <p:spPr>
          <a:xfrm>
            <a:off x="500034" y="4643446"/>
            <a:ext cx="8072494" cy="128588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zh-CN" altLang="en-US" sz="16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组成：</a:t>
            </a:r>
            <a:endParaRPr lang="en-US" altLang="zh-CN" sz="1600" b="1" dirty="0" smtClean="0"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en-US" altLang="zh-CN" sz="16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信息模块（超五类、六类非屏蔽）、语音模块（超五类）、信息面板（单、双口、</a:t>
            </a:r>
            <a:endParaRPr lang="en-US" altLang="zh-CN" sz="160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斜口）、信息跳线（多种颜色）、语音跳线（多种接口）底盒、全铜质地毯式信息插座、</a:t>
            </a:r>
            <a:endParaRPr lang="en-US" altLang="zh-CN" sz="160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160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地毯式电源插座；</a:t>
            </a:r>
            <a:endParaRPr lang="en-US" altLang="zh-CN" sz="160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7" name="图片 6" descr="H:\综合布线资料手册\图形1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143116"/>
            <a:ext cx="464347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785786" y="928670"/>
            <a:ext cx="142876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000" b="1" kern="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产品推荐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：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Picture 4" descr="D:\产品开发资料\无标题.258.jpg"/>
          <p:cNvPicPr>
            <a:picLocks noChangeAspect="1" noChangeArrowheads="1"/>
          </p:cNvPicPr>
          <p:nvPr/>
        </p:nvPicPr>
        <p:blipFill>
          <a:blip r:embed="rId3" cstate="print"/>
          <a:srcRect l="23366" t="7305" r="21826" b="8684"/>
          <a:stretch>
            <a:fillRect/>
          </a:stretch>
        </p:blipFill>
        <p:spPr bwMode="auto">
          <a:xfrm>
            <a:off x="571472" y="2071678"/>
            <a:ext cx="885210" cy="101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双口彩色面板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1500174"/>
            <a:ext cx="1001316" cy="1006879"/>
          </a:xfrm>
          <a:prstGeom prst="rect">
            <a:avLst/>
          </a:prstGeom>
        </p:spPr>
      </p:pic>
      <p:pic>
        <p:nvPicPr>
          <p:cNvPr id="7" name="图片 6" descr="2口面板.tif"/>
          <p:cNvPicPr>
            <a:picLocks noChangeAspect="1"/>
          </p:cNvPicPr>
          <p:nvPr/>
        </p:nvPicPr>
        <p:blipFill>
          <a:blip r:embed="rId5" cstate="print"/>
          <a:srcRect l="4687" t="8252" r="3906" b="7092"/>
          <a:stretch>
            <a:fillRect/>
          </a:stretch>
        </p:blipFill>
        <p:spPr>
          <a:xfrm>
            <a:off x="2571736" y="2143116"/>
            <a:ext cx="1365150" cy="985478"/>
          </a:xfrm>
          <a:prstGeom prst="rect">
            <a:avLst/>
          </a:prstGeom>
        </p:spPr>
      </p:pic>
      <p:pic>
        <p:nvPicPr>
          <p:cNvPr id="8" name="图片 7" descr="六类UTP模块打开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1500174"/>
            <a:ext cx="1214446" cy="99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超五类免打线模块.tif"/>
          <p:cNvPicPr>
            <a:picLocks noChangeAspect="1"/>
          </p:cNvPicPr>
          <p:nvPr/>
        </p:nvPicPr>
        <p:blipFill>
          <a:blip r:embed="rId7" cstate="print"/>
          <a:srcRect l="8174" t="5263" r="5994" b="10526"/>
          <a:stretch>
            <a:fillRect/>
          </a:stretch>
        </p:blipFill>
        <p:spPr bwMode="auto">
          <a:xfrm>
            <a:off x="5072066" y="1285860"/>
            <a:ext cx="1071570" cy="816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6357950" y="1071546"/>
            <a:ext cx="1000132" cy="643151"/>
            <a:chOff x="2160" y="3024"/>
            <a:chExt cx="1925" cy="1312"/>
          </a:xfrm>
        </p:grpSpPr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>
              <a:off x="2160" y="3024"/>
              <a:ext cx="1925" cy="1312"/>
            </a:xfrm>
            <a:prstGeom prst="irregularSeal2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2464" y="3327"/>
              <a:ext cx="1216" cy="8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50000"/>
                </a:spcBef>
              </a:pPr>
              <a:r>
                <a:rPr lang="zh-CN" altLang="en-US" sz="1050" b="1" dirty="0" smtClean="0">
                  <a:solidFill>
                    <a:srgbClr val="FF0000"/>
                  </a:solidFill>
                </a:rPr>
                <a:t>插拔</a:t>
              </a:r>
              <a:r>
                <a:rPr lang="en-US" altLang="zh-CN" sz="1050" b="1" dirty="0" smtClean="0">
                  <a:solidFill>
                    <a:srgbClr val="FF0000"/>
                  </a:solidFill>
                </a:rPr>
                <a:t>1500</a:t>
              </a:r>
              <a:r>
                <a:rPr lang="zh-CN" altLang="en-US" sz="1050" b="1" dirty="0" smtClean="0">
                  <a:solidFill>
                    <a:srgbClr val="FF0000"/>
                  </a:solidFill>
                </a:rPr>
                <a:t>次</a:t>
              </a:r>
              <a:endParaRPr lang="zh-CN" altLang="en-US" sz="105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Group 7"/>
          <p:cNvGrpSpPr>
            <a:grpSpLocks/>
          </p:cNvGrpSpPr>
          <p:nvPr/>
        </p:nvGrpSpPr>
        <p:grpSpPr bwMode="auto">
          <a:xfrm>
            <a:off x="5929322" y="1785926"/>
            <a:ext cx="928693" cy="611450"/>
            <a:chOff x="2160" y="3024"/>
            <a:chExt cx="1824" cy="1296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60" y="3024"/>
              <a:ext cx="1824" cy="1296"/>
            </a:xfrm>
            <a:prstGeom prst="irregularSeal2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2464" y="3311"/>
              <a:ext cx="1178" cy="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50000"/>
                </a:spcBef>
              </a:pPr>
              <a:r>
                <a:rPr lang="zh-CN" altLang="en-US" sz="1050" b="1" dirty="0" smtClean="0">
                  <a:solidFill>
                    <a:srgbClr val="FF0000"/>
                  </a:solidFill>
                </a:rPr>
                <a:t>端接</a:t>
              </a:r>
              <a:r>
                <a:rPr lang="en-US" altLang="zh-CN" sz="1050" b="1" dirty="0" smtClean="0">
                  <a:solidFill>
                    <a:srgbClr val="FF0000"/>
                  </a:solidFill>
                </a:rPr>
                <a:t>250</a:t>
              </a:r>
              <a:r>
                <a:rPr lang="zh-CN" altLang="en-US" sz="1050" b="1" dirty="0" smtClean="0">
                  <a:solidFill>
                    <a:srgbClr val="FF0000"/>
                  </a:solidFill>
                </a:rPr>
                <a:t>次</a:t>
              </a:r>
              <a:endParaRPr lang="zh-CN" altLang="en-US" sz="1050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6" name="Object 4"/>
          <p:cNvGraphicFramePr>
            <a:graphicFrameLocks noChangeAspect="1"/>
          </p:cNvGraphicFramePr>
          <p:nvPr/>
        </p:nvGraphicFramePr>
        <p:xfrm>
          <a:off x="4500562" y="2500306"/>
          <a:ext cx="1357322" cy="985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88" r:id="rId8" imgW="4695238" imgH="2734057" progId="PBrush">
                  <p:embed/>
                </p:oleObj>
              </mc:Choice>
              <mc:Fallback>
                <p:oleObj r:id="rId8" imgW="4695238" imgH="2734057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2" y="2500306"/>
                        <a:ext cx="1357322" cy="9856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图片 16" descr="屏蔽水晶头.tif"/>
          <p:cNvPicPr>
            <a:picLocks noChangeAspect="1"/>
          </p:cNvPicPr>
          <p:nvPr/>
        </p:nvPicPr>
        <p:blipFill>
          <a:blip r:embed="rId10" cstate="print"/>
          <a:srcRect l="13515" t="10416" r="10708" b="17708"/>
          <a:stretch>
            <a:fillRect/>
          </a:stretch>
        </p:blipFill>
        <p:spPr>
          <a:xfrm>
            <a:off x="7286644" y="2714620"/>
            <a:ext cx="1046722" cy="891652"/>
          </a:xfrm>
          <a:prstGeom prst="rect">
            <a:avLst/>
          </a:prstGeom>
        </p:spPr>
      </p:pic>
      <p:sp>
        <p:nvSpPr>
          <p:cNvPr id="18" name="内容占位符 6"/>
          <p:cNvSpPr txBox="1">
            <a:spLocks/>
          </p:cNvSpPr>
          <p:nvPr/>
        </p:nvSpPr>
        <p:spPr bwMode="auto">
          <a:xfrm>
            <a:off x="500034" y="3429000"/>
            <a:ext cx="814393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VCOM</a:t>
            </a:r>
            <a:r>
              <a:rPr lang="zh-CN" altLang="en-US" sz="1600" b="1" kern="0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产品</a:t>
            </a:r>
            <a:r>
              <a:rPr lang="zh-CN" altLang="en-US" sz="1600" b="1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特点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：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</a:t>
            </a: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超五类非屏蔽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信息模块、语音模块采用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短身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设计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，使双绞线的开绞长度小于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6mm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降低了串扰和可</a:t>
            </a:r>
            <a:endParaRPr lang="en-US" altLang="zh-CN" sz="1400" kern="0" dirty="0" smtClean="0"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变性</a:t>
            </a:r>
            <a:r>
              <a:rPr lang="zh-CN" altLang="en-US" sz="1400" kern="0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；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排线盖设计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、免打线式设计、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免工具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、易端接，可以实现线缆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快速端接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减少端接时间；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    六类非屏蔽信息模块采用独特的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针脚平衡技术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，提升衰减、回损和近端、远端串扰方面的性能；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排线盖设计，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线缆固定装置</a:t>
            </a:r>
            <a:r>
              <a:rPr lang="zh-CN" altLang="en-US" sz="1400" kern="0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水平</a:t>
            </a:r>
            <a:r>
              <a:rPr lang="en-US" altLang="zh-CN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180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度端接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保证了线缆的弯曲半径使双绞线的开绞长度小于</a:t>
            </a: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6mm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；免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打线式设计、易端接，免工具，快速端接；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en-US" altLang="zh-CN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信息面板，可提供单口、双口、斜口类型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多项选择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，可提供彩色面板；内置防尘盖的设计可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以防</a:t>
            </a:r>
            <a:endParaRPr lang="en-US" altLang="zh-CN" sz="1400" kern="0" dirty="0" smtClean="0"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止灰尘、水汽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落入闲置端口，保证系统的连接可靠性。带塑料档片的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标签条槽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，方便用户进行</a:t>
            </a: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标识管</a:t>
            </a:r>
            <a:endParaRPr lang="en-US" altLang="zh-CN" sz="1400" kern="0" dirty="0" smtClean="0"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理</a:t>
            </a: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；斜口面板更能解决模块与底盒安装时深度的问题，完全解决双绞线在底合内的对折问题，提高数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1400" kern="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隶书" pitchFamily="49" charset="-122"/>
                <a:ea typeface="隶书" pitchFamily="49" charset="-122"/>
              </a:rPr>
              <a:t>据传输性能；</a:t>
            </a:r>
            <a:endParaRPr lang="en-US" altLang="zh-CN" sz="1400" kern="0" dirty="0" smtClean="0">
              <a:solidFill>
                <a:srgbClr val="0070C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marL="342900" indent="-342900" algn="l" eaLnBrk="1" hangingPunct="1">
              <a:spcBef>
                <a:spcPct val="20000"/>
              </a:spcBef>
            </a:pP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6215074" y="2428868"/>
            <a:ext cx="11144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信息模块</a:t>
            </a:r>
            <a:endParaRPr lang="zh-CN" altLang="en-US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571604" y="2990849"/>
            <a:ext cx="1104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面板系列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5786446" y="3202544"/>
            <a:ext cx="12779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RJ-45</a:t>
            </a:r>
            <a:r>
              <a:rPr lang="zh-CN" altLang="en-US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跳线</a:t>
            </a:r>
          </a:p>
        </p:txBody>
      </p:sp>
      <p:pic>
        <p:nvPicPr>
          <p:cNvPr id="22" name="图片 21" descr="网络地插.jpg"/>
          <p:cNvPicPr/>
          <p:nvPr/>
        </p:nvPicPr>
        <p:blipFill>
          <a:blip r:embed="rId11" cstate="print"/>
          <a:srcRect l="7722" t="2463" r="6184"/>
          <a:stretch>
            <a:fillRect/>
          </a:stretch>
        </p:blipFill>
        <p:spPr bwMode="auto">
          <a:xfrm>
            <a:off x="3571868" y="1285860"/>
            <a:ext cx="1059468" cy="911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com模板">
  <a:themeElements>
    <a:clrScheme name="vcom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com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vcom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4929</TotalTime>
  <Words>3452</Words>
  <Application>Microsoft Office PowerPoint</Application>
  <PresentationFormat>全屏显示(4:3)</PresentationFormat>
  <Paragraphs>292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vcom模板</vt:lpstr>
      <vt:lpstr>BMP 图象</vt:lpstr>
      <vt:lpstr>Visio.Drawing.11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vincent</cp:lastModifiedBy>
  <cp:revision>563</cp:revision>
  <dcterms:created xsi:type="dcterms:W3CDTF">2009-02-09T06:49:19Z</dcterms:created>
  <dcterms:modified xsi:type="dcterms:W3CDTF">2016-07-11T07:36:24Z</dcterms:modified>
</cp:coreProperties>
</file>